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Average"/>
      <p:regular r:id="rId30"/>
    </p:embeddedFont>
    <p:embeddedFont>
      <p:font typeface="Oswald"/>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10478752-3F83-43AD-AF85-8A85C779A706}">
  <a:tblStyle styleId="{10478752-3F83-43AD-AF85-8A85C779A706}" styleName="Table_0">
    <a:wholeTbl>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swald-regular.fntdata"/><Relationship Id="rId30" Type="http://schemas.openxmlformats.org/officeDocument/2006/relationships/font" Target="fonts/Average-regular.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Oswald-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00.jpg>
</file>

<file path=ppt/media/image01.jpg>
</file>

<file path=ppt/media/image02.jpg>
</file>

<file path=ppt/media/image03.jpg>
</file>

<file path=ppt/media/image04.jpg>
</file>

<file path=ppt/media/image05.jpg>
</file>

<file path=ppt/media/image06.jpg>
</file>

<file path=ppt/media/image07.jpg>
</file>

<file path=ppt/media/image08.jpg>
</file>

<file path=ppt/media/image09.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png>
</file>

<file path=ppt/media/image21.jpg>
</file>

<file path=ppt/media/image22.png>
</file>

<file path=ppt/media/image23.jpg>
</file>

<file path=ppt/media/image24.gif>
</file>

<file path=ppt/media/image2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ralphlauren.com/shop/index.jsp?categoryId=46285296&amp;sr=1&amp;origkw=polo%20tech"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sz="3000">
                <a:solidFill>
                  <a:schemeClr val="dk1"/>
                </a:solidFill>
                <a:latin typeface="Oswald"/>
                <a:ea typeface="Oswald"/>
                <a:cs typeface="Oswald"/>
                <a:sym typeface="Oswald"/>
              </a:rPr>
              <a:t>Simulación interactiva</a:t>
            </a:r>
          </a:p>
          <a:p>
            <a:pPr indent="-355600" lvl="0" marL="457200" rtl="0">
              <a:lnSpc>
                <a:spcPct val="115000"/>
              </a:lnSpc>
              <a:spcBef>
                <a:spcPts val="0"/>
              </a:spcBef>
              <a:spcAft>
                <a:spcPts val="1600"/>
              </a:spcAft>
              <a:buClr>
                <a:schemeClr val="dk1"/>
              </a:buClr>
              <a:buSzPct val="100000"/>
              <a:buFont typeface="Calibri"/>
              <a:buChar char="❖"/>
            </a:pPr>
            <a:r>
              <a:rPr lang="en" sz="2000">
                <a:solidFill>
                  <a:schemeClr val="dk1"/>
                </a:solidFill>
                <a:latin typeface="Calibri"/>
                <a:ea typeface="Calibri"/>
                <a:cs typeface="Calibri"/>
                <a:sym typeface="Calibri"/>
              </a:rPr>
              <a:t>Simulación: Se recrea un mundo virtual que sólo existe como una representación digital en la memoria de un equipo. </a:t>
            </a:r>
          </a:p>
          <a:p>
            <a:pPr indent="-355600" lvl="0" marL="457200" rtl="0">
              <a:lnSpc>
                <a:spcPct val="115000"/>
              </a:lnSpc>
              <a:spcBef>
                <a:spcPts val="0"/>
              </a:spcBef>
              <a:spcAft>
                <a:spcPts val="1600"/>
              </a:spcAft>
              <a:buClr>
                <a:schemeClr val="dk1"/>
              </a:buClr>
              <a:buSzPct val="100000"/>
              <a:buFont typeface="Calibri"/>
              <a:buChar char="❖"/>
            </a:pPr>
            <a:r>
              <a:rPr lang="en" sz="2000">
                <a:solidFill>
                  <a:schemeClr val="dk1"/>
                </a:solidFill>
                <a:latin typeface="Calibri"/>
                <a:ea typeface="Calibri"/>
                <a:cs typeface="Calibri"/>
                <a:sym typeface="Calibri"/>
              </a:rPr>
              <a:t>Interactiva: El usuario puede escoger libremente su movimiento por la escena y, por tanto, sus acciones afectan de forma directa a las imágenes que verá.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sz="3000">
                <a:solidFill>
                  <a:schemeClr val="dk1"/>
                </a:solidFill>
                <a:latin typeface="Oswald"/>
                <a:ea typeface="Oswald"/>
                <a:cs typeface="Oswald"/>
                <a:sym typeface="Oswald"/>
              </a:rPr>
              <a:t>Interacción implícita</a:t>
            </a:r>
          </a:p>
          <a:p>
            <a:pPr lvl="0" rtl="0">
              <a:lnSpc>
                <a:spcPct val="115000"/>
              </a:lnSpc>
              <a:spcBef>
                <a:spcPts val="0"/>
              </a:spcBef>
              <a:spcAft>
                <a:spcPts val="1600"/>
              </a:spcAft>
              <a:buNone/>
            </a:pPr>
            <a:r>
              <a:t/>
            </a:r>
            <a:endParaRPr sz="1000">
              <a:solidFill>
                <a:schemeClr val="dk1"/>
              </a:solidFill>
              <a:latin typeface="Average"/>
              <a:ea typeface="Average"/>
              <a:cs typeface="Average"/>
              <a:sym typeface="Average"/>
            </a:endParaRPr>
          </a:p>
          <a:p>
            <a:pPr indent="-381000" lvl="0" marL="457200" rtl="0">
              <a:lnSpc>
                <a:spcPct val="115000"/>
              </a:lnSpc>
              <a:spcBef>
                <a:spcPts val="0"/>
              </a:spcBef>
              <a:spcAft>
                <a:spcPts val="1600"/>
              </a:spcAft>
              <a:buClr>
                <a:schemeClr val="dk1"/>
              </a:buClr>
              <a:buSzPct val="100000"/>
              <a:buFont typeface="Calibri"/>
              <a:buChar char="❖"/>
            </a:pPr>
            <a:r>
              <a:rPr lang="en" sz="2400">
                <a:solidFill>
                  <a:schemeClr val="dk1"/>
                </a:solidFill>
                <a:latin typeface="Calibri"/>
                <a:ea typeface="Calibri"/>
                <a:cs typeface="Calibri"/>
                <a:sym typeface="Calibri"/>
              </a:rPr>
              <a:t>Interacción Clásica:                    --Comandos o una interfaz gráfica.                              --Sistemas basados en ventanas e íconos.</a:t>
            </a:r>
          </a:p>
          <a:p>
            <a:pPr indent="-381000" lvl="0" marL="457200" rtl="0">
              <a:lnSpc>
                <a:spcPct val="115000"/>
              </a:lnSpc>
              <a:spcBef>
                <a:spcPts val="0"/>
              </a:spcBef>
              <a:spcAft>
                <a:spcPts val="1600"/>
              </a:spcAft>
              <a:buClr>
                <a:schemeClr val="dk1"/>
              </a:buClr>
              <a:buSzPct val="100000"/>
              <a:buFont typeface="Calibri"/>
              <a:buChar char="❖"/>
            </a:pPr>
            <a:r>
              <a:rPr lang="en" sz="2400">
                <a:solidFill>
                  <a:schemeClr val="dk1"/>
                </a:solidFill>
                <a:latin typeface="Calibri"/>
                <a:ea typeface="Calibri"/>
                <a:cs typeface="Calibri"/>
                <a:sym typeface="Calibri"/>
              </a:rPr>
              <a:t>El sistema captura la voluntad del usuario implícita en sus movimientos naturales. </a:t>
            </a:r>
          </a:p>
          <a:p>
            <a:pPr lvl="0">
              <a:lnSpc>
                <a:spcPct val="115000"/>
              </a:lnSpc>
              <a:spcBef>
                <a:spcPts val="0"/>
              </a:spcBef>
              <a:spcAft>
                <a:spcPts val="1600"/>
              </a:spcAft>
              <a:buNone/>
            </a:pPr>
            <a:r>
              <a:t/>
            </a:r>
            <a:endParaRPr sz="1000">
              <a:solidFill>
                <a:schemeClr val="dk1"/>
              </a:solidFill>
              <a:latin typeface="Average"/>
              <a:ea typeface="Average"/>
              <a:cs typeface="Average"/>
              <a:sym typeface="Average"/>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sz="3000">
                <a:solidFill>
                  <a:schemeClr val="dk1"/>
                </a:solidFill>
                <a:latin typeface="Oswald"/>
                <a:ea typeface="Oswald"/>
                <a:cs typeface="Oswald"/>
                <a:sym typeface="Oswald"/>
              </a:rPr>
              <a:t>Inmerción sensorial</a:t>
            </a:r>
          </a:p>
          <a:p>
            <a:pPr lvl="0" rtl="0">
              <a:spcBef>
                <a:spcPts val="0"/>
              </a:spcBef>
              <a:buNone/>
            </a:pPr>
            <a:r>
              <a:t/>
            </a:r>
            <a:endParaRPr sz="3000">
              <a:solidFill>
                <a:schemeClr val="dk1"/>
              </a:solidFill>
              <a:latin typeface="Oswald"/>
              <a:ea typeface="Oswald"/>
              <a:cs typeface="Oswald"/>
              <a:sym typeface="Oswald"/>
            </a:endParaRPr>
          </a:p>
          <a:p>
            <a:pPr indent="-342900" lvl="0" marL="457200" rtl="0">
              <a:lnSpc>
                <a:spcPct val="115000"/>
              </a:lnSpc>
              <a:spcBef>
                <a:spcPts val="0"/>
              </a:spcBef>
              <a:spcAft>
                <a:spcPts val="1600"/>
              </a:spcAft>
              <a:buClr>
                <a:schemeClr val="dk1"/>
              </a:buClr>
              <a:buSzPct val="100000"/>
              <a:buFont typeface="Calibri"/>
              <a:buChar char="❖"/>
            </a:pPr>
            <a:r>
              <a:rPr lang="en" sz="1800">
                <a:solidFill>
                  <a:schemeClr val="dk1"/>
                </a:solidFill>
                <a:latin typeface="Calibri"/>
                <a:ea typeface="Calibri"/>
                <a:cs typeface="Calibri"/>
                <a:sym typeface="Calibri"/>
              </a:rPr>
              <a:t>Desconexión de los sentidos del mundo real y la conexión al mundo virtual.</a:t>
            </a:r>
          </a:p>
          <a:p>
            <a:pPr indent="-342900" lvl="0" marL="457200" rtl="0">
              <a:lnSpc>
                <a:spcPct val="115000"/>
              </a:lnSpc>
              <a:spcBef>
                <a:spcPts val="0"/>
              </a:spcBef>
              <a:spcAft>
                <a:spcPts val="1600"/>
              </a:spcAft>
              <a:buClr>
                <a:schemeClr val="dk1"/>
              </a:buClr>
              <a:buSzPct val="100000"/>
              <a:buFont typeface="Calibri"/>
              <a:buChar char="❖"/>
            </a:pPr>
            <a:r>
              <a:rPr lang="en" sz="1800">
                <a:solidFill>
                  <a:schemeClr val="dk1"/>
                </a:solidFill>
                <a:latin typeface="Calibri"/>
                <a:ea typeface="Calibri"/>
                <a:cs typeface="Calibri"/>
                <a:sym typeface="Calibri"/>
              </a:rPr>
              <a:t>El usuario deja de percibir el entorno que le rodea y pasa a estar inmerso dentro del mundo virtual que recrea el computador en tiempo real.</a:t>
            </a:r>
          </a:p>
          <a:p>
            <a:pPr lvl="0">
              <a:spcBef>
                <a:spcPts val="0"/>
              </a:spcBef>
              <a:buNone/>
            </a:pPr>
            <a:r>
              <a:t/>
            </a:r>
            <a:endParaRPr sz="3000">
              <a:solidFill>
                <a:schemeClr val="dk1"/>
              </a:solidFill>
              <a:latin typeface="Oswald"/>
              <a:ea typeface="Oswald"/>
              <a:cs typeface="Oswald"/>
              <a:sym typeface="Oswa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La realidad virtual resuelve grande problemas que la gente de marketing tiene sobre generar compromiso y la conciencia por las siguientes razones:</a:t>
            </a:r>
          </a:p>
          <a:p>
            <a:pPr lvl="0">
              <a:spcBef>
                <a:spcPts val="0"/>
              </a:spcBef>
              <a:buNone/>
            </a:pPr>
            <a:r>
              <a:t/>
            </a:r>
            <a:endParaRPr/>
          </a:p>
          <a:p>
            <a:pPr indent="-298450" lvl="0" marL="457200">
              <a:lnSpc>
                <a:spcPct val="115000"/>
              </a:lnSpc>
              <a:spcBef>
                <a:spcPts val="0"/>
              </a:spcBef>
              <a:buSzPct val="100000"/>
            </a:pPr>
            <a:r>
              <a:rPr b="1" lang="en"/>
              <a:t>Immersive</a:t>
            </a:r>
            <a:r>
              <a:rPr lang="en"/>
              <a:t> – Usuarios utilizando un headset están completamente inmersos en el contenido lo que significa menos distracciones y más atención al mensaje.</a:t>
            </a:r>
          </a:p>
          <a:p>
            <a:pPr indent="-298450" lvl="0" marL="457200">
              <a:lnSpc>
                <a:spcPct val="115000"/>
              </a:lnSpc>
              <a:spcBef>
                <a:spcPts val="0"/>
              </a:spcBef>
              <a:buSzPct val="100000"/>
            </a:pPr>
            <a:r>
              <a:rPr b="1" lang="en"/>
              <a:t>Impactful</a:t>
            </a:r>
            <a:r>
              <a:rPr lang="en"/>
              <a:t> – La intensidad de una experiencia en RV es mayor que la de un contenido media tradicional, generando emociones más fuertes en los usuarios.</a:t>
            </a:r>
          </a:p>
          <a:p>
            <a:pPr indent="-298450" lvl="0" marL="457200" rtl="0">
              <a:lnSpc>
                <a:spcPct val="115000"/>
              </a:lnSpc>
              <a:spcBef>
                <a:spcPts val="0"/>
              </a:spcBef>
              <a:buSzPct val="100000"/>
            </a:pPr>
            <a:r>
              <a:rPr b="1" lang="en"/>
              <a:t>Memorable</a:t>
            </a:r>
            <a:r>
              <a:rPr lang="en"/>
              <a:t> – Nuestros cerebros están construidos para recordar eventos relacionados a lugares, esto significa que las experiencias de RV tienen una mayor penetración en la memoria de la audiencia.</a:t>
            </a:r>
          </a:p>
          <a:p>
            <a:pPr lvl="0">
              <a:lnSpc>
                <a:spcPct val="115000"/>
              </a:lnSpc>
              <a:spcBef>
                <a:spcPts val="0"/>
              </a:spcBef>
              <a:buNone/>
            </a:pPr>
            <a:r>
              <a:t/>
            </a:r>
            <a:endParaRPr/>
          </a:p>
          <a:p>
            <a:pPr indent="-298450" lvl="0" marL="457200">
              <a:lnSpc>
                <a:spcPct val="115000"/>
              </a:lnSpc>
              <a:spcBef>
                <a:spcPts val="0"/>
              </a:spcBef>
              <a:buSzPct val="100000"/>
            </a:pPr>
            <a:r>
              <a:rPr b="1" lang="en"/>
              <a:t>Innovador </a:t>
            </a:r>
            <a:r>
              <a:rPr lang="en"/>
              <a:t>– Con un gran interés del público en RV, los early adopters se pueden beneficiar de la exposición favorable.</a:t>
            </a:r>
          </a:p>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b="1" lang="en"/>
              <a:t>Visitas de campo</a:t>
            </a:r>
          </a:p>
          <a:p>
            <a:pPr lvl="0">
              <a:spcBef>
                <a:spcPts val="0"/>
              </a:spcBef>
              <a:buNone/>
            </a:pPr>
            <a:r>
              <a:rPr lang="en"/>
              <a:t>Este es el mas obvio, estas tecnologías permiten a los estudiantes visitar lugares de forma virtual a los que ellos no pueden acceder de forma física i.e desde la selva del amazonas hasta la superficie de marte. Si bien ya existían videos de esto, la realidad virtual promete mejorar el compromiso y los resultados debido a la inmersión.</a:t>
            </a:r>
          </a:p>
          <a:p>
            <a:pPr lvl="0">
              <a:spcBef>
                <a:spcPts val="0"/>
              </a:spcBef>
              <a:buNone/>
            </a:pPr>
            <a:r>
              <a:t/>
            </a:r>
            <a:endParaRPr/>
          </a:p>
          <a:p>
            <a:pPr lvl="0">
              <a:spcBef>
                <a:spcPts val="0"/>
              </a:spcBef>
              <a:buNone/>
            </a:pPr>
            <a:r>
              <a:rPr b="1" lang="en"/>
              <a:t>Training.</a:t>
            </a:r>
            <a:r>
              <a:rPr lang="en"/>
              <a:t> </a:t>
            </a:r>
          </a:p>
          <a:p>
            <a:pPr lvl="0">
              <a:spcBef>
                <a:spcPts val="0"/>
              </a:spcBef>
              <a:buNone/>
            </a:pPr>
            <a:r>
              <a:rPr lang="en"/>
              <a:t>Es sabido que muchas personas aprenden de una forma más efectiva “haciendo” que solo viendo o escuchando. La RV brinda la posibilidad de experimentar actividades sobre la que los estudiantes están aprendiendo como por ejemplo trabajar en un sitio arqueológico, aterrizar un avion, procedimientos quirúrgicos, etc.</a:t>
            </a:r>
          </a:p>
          <a:p>
            <a:pPr lvl="0">
              <a:spcBef>
                <a:spcPts val="0"/>
              </a:spcBef>
              <a:buNone/>
            </a:pPr>
            <a:r>
              <a:t/>
            </a:r>
            <a:endParaRPr/>
          </a:p>
          <a:p>
            <a:pPr lvl="0">
              <a:spcBef>
                <a:spcPts val="0"/>
              </a:spcBef>
              <a:buNone/>
            </a:pPr>
            <a:r>
              <a:rPr b="1" lang="en"/>
              <a:t>Reclutamientos</a:t>
            </a:r>
            <a:r>
              <a:rPr lang="en"/>
              <a:t>. </a:t>
            </a:r>
          </a:p>
          <a:p>
            <a:pPr lvl="0">
              <a:spcBef>
                <a:spcPts val="0"/>
              </a:spcBef>
              <a:buNone/>
            </a:pPr>
            <a:r>
              <a:rPr lang="en"/>
              <a:t>Cuando eligen una universidad, los estudiantes les gusta hacer visitas al campus para tener una mejor impresión de la institución. Algunas universidades facilitan esto ofreciendo visitas virtuales al campus. Algunas instituciones van un poco más allá y usan realidad virtual con el fin de atraer atletas, un ejemplo es el programa de football de la universidad de Michigan, que le da al potencial alumno la chance de sentir cómo es jugar en su cancha con 100000 hinchas alentando.</a:t>
            </a:r>
          </a:p>
          <a:p>
            <a:pPr lvl="0">
              <a:spcBef>
                <a:spcPts val="0"/>
              </a:spcBef>
              <a:buNone/>
            </a:pPr>
            <a:r>
              <a:t/>
            </a:r>
            <a:endParaRPr/>
          </a:p>
          <a:p>
            <a:pPr lvl="0">
              <a:spcBef>
                <a:spcPts val="0"/>
              </a:spcBef>
              <a:buNone/>
            </a:pPr>
            <a:r>
              <a:rPr b="1" lang="en"/>
              <a:t>Diseño.</a:t>
            </a:r>
            <a:r>
              <a:rPr lang="en"/>
              <a:t> </a:t>
            </a:r>
          </a:p>
          <a:p>
            <a:pPr lvl="0">
              <a:spcBef>
                <a:spcPts val="0"/>
              </a:spcBef>
              <a:buNone/>
            </a:pPr>
            <a:r>
              <a:rPr lang="en"/>
              <a:t>Quizas uno de los usos mas tempranos de la realidad virtual es en arquitectura. Ser capaz de visitar y explorar un edificio antes de cualquier construcción comience es un gran avance para esta area.</a:t>
            </a:r>
          </a:p>
          <a:p>
            <a:pPr lvl="0">
              <a:spcBef>
                <a:spcPts val="0"/>
              </a:spcBef>
              <a:buNone/>
            </a:pPr>
            <a:r>
              <a:t/>
            </a:r>
            <a:endParaRPr/>
          </a:p>
          <a:p>
            <a:pPr lvl="0">
              <a:spcBef>
                <a:spcPts val="0"/>
              </a:spcBef>
              <a:buNone/>
            </a:pPr>
            <a:r>
              <a:rPr b="1" lang="en"/>
              <a:t>Distance Learning. </a:t>
            </a:r>
          </a:p>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9" name="Shape 1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lnSpc>
                <a:spcPct val="115000"/>
              </a:lnSpc>
              <a:spcBef>
                <a:spcPts val="1400"/>
              </a:spcBef>
              <a:spcAft>
                <a:spcPts val="400"/>
              </a:spcAft>
              <a:buNone/>
            </a:pPr>
            <a:r>
              <a:rPr b="1" lang="en" sz="2400">
                <a:solidFill>
                  <a:schemeClr val="dk1"/>
                </a:solidFill>
                <a:latin typeface="Calibri"/>
                <a:ea typeface="Calibri"/>
                <a:cs typeface="Calibri"/>
                <a:sym typeface="Calibri"/>
              </a:rPr>
              <a:t>Training and Educación</a:t>
            </a:r>
          </a:p>
          <a:p>
            <a:pPr indent="-311150" lvl="0" marL="457200">
              <a:lnSpc>
                <a:spcPct val="115000"/>
              </a:lnSpc>
              <a:spcBef>
                <a:spcPts val="1400"/>
              </a:spcBef>
              <a:spcAft>
                <a:spcPts val="400"/>
              </a:spcAft>
              <a:buClr>
                <a:schemeClr val="dk1"/>
              </a:buClr>
              <a:buSzPct val="100000"/>
              <a:buFont typeface="Arial"/>
              <a:buChar char="❖"/>
            </a:pPr>
            <a:r>
              <a:rPr b="1" lang="en" sz="1300">
                <a:solidFill>
                  <a:schemeClr val="dk1"/>
                </a:solidFill>
              </a:rPr>
              <a:t>La realidad virtual que modele el mundo real de una forma pobre, producirá resultados pobres.</a:t>
            </a:r>
          </a:p>
          <a:p>
            <a:pPr lvl="0" algn="r">
              <a:lnSpc>
                <a:spcPct val="115000"/>
              </a:lnSpc>
              <a:spcBef>
                <a:spcPts val="1400"/>
              </a:spcBef>
              <a:spcAft>
                <a:spcPts val="400"/>
              </a:spcAft>
              <a:buNone/>
            </a:pPr>
            <a:r>
              <a:rPr b="1" lang="en" sz="2400">
                <a:solidFill>
                  <a:schemeClr val="dk1"/>
                </a:solidFill>
                <a:latin typeface="Calibri"/>
                <a:ea typeface="Calibri"/>
                <a:cs typeface="Calibri"/>
                <a:sym typeface="Calibri"/>
              </a:rPr>
              <a:t>Entertainment and Gaming</a:t>
            </a:r>
          </a:p>
          <a:p>
            <a:pPr indent="-311150" lvl="0" marL="457200" algn="r">
              <a:lnSpc>
                <a:spcPct val="115000"/>
              </a:lnSpc>
              <a:spcBef>
                <a:spcPts val="1400"/>
              </a:spcBef>
              <a:spcAft>
                <a:spcPts val="400"/>
              </a:spcAft>
              <a:buClr>
                <a:schemeClr val="dk1"/>
              </a:buClr>
              <a:buSzPct val="100000"/>
              <a:buFont typeface="Arial"/>
              <a:buChar char="❖"/>
            </a:pPr>
            <a:r>
              <a:rPr b="1" lang="en" sz="1300">
                <a:solidFill>
                  <a:schemeClr val="dk1"/>
                </a:solidFill>
              </a:rPr>
              <a:t>En algunos casos, la RV produce desensibilización lo que interfiere con la capacidad de percibir y reaccionar ante experiencias reales, o que alientan la elección de la RV sobre la vida real.</a:t>
            </a:r>
          </a:p>
          <a:p>
            <a:pPr lvl="0">
              <a:lnSpc>
                <a:spcPct val="115000"/>
              </a:lnSpc>
              <a:spcBef>
                <a:spcPts val="1400"/>
              </a:spcBef>
              <a:spcAft>
                <a:spcPts val="400"/>
              </a:spcAft>
              <a:buNone/>
            </a:pPr>
            <a:r>
              <a:rPr b="1" lang="en" sz="2400">
                <a:solidFill>
                  <a:schemeClr val="dk1"/>
                </a:solidFill>
                <a:latin typeface="Calibri"/>
                <a:ea typeface="Calibri"/>
                <a:cs typeface="Calibri"/>
                <a:sym typeface="Calibri"/>
              </a:rPr>
              <a:t>Help and Health</a:t>
            </a:r>
          </a:p>
          <a:p>
            <a:pPr indent="-311150" lvl="0" marL="457200">
              <a:lnSpc>
                <a:spcPct val="115000"/>
              </a:lnSpc>
              <a:spcBef>
                <a:spcPts val="1400"/>
              </a:spcBef>
              <a:spcAft>
                <a:spcPts val="400"/>
              </a:spcAft>
              <a:buClr>
                <a:schemeClr val="dk1"/>
              </a:buClr>
              <a:buSzPct val="100000"/>
              <a:buFont typeface="Arial"/>
              <a:buChar char="❖"/>
            </a:pPr>
            <a:r>
              <a:rPr b="1" lang="en" sz="1300">
                <a:solidFill>
                  <a:schemeClr val="dk1"/>
                </a:solidFill>
              </a:rPr>
              <a:t>Si se vuelve muy real o muestra una recuperación más rápida en una rehabilitación antes de que el paciente pueda hacerlo o asimilarlo en la realidad, puede causar retrocesos en el tratamiento.</a:t>
            </a:r>
          </a:p>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5" name="Shape 1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9" name="Shape 199"/>
        <p:cNvGrpSpPr/>
        <p:nvPr/>
      </p:nvGrpSpPr>
      <p:grpSpPr>
        <a:xfrm>
          <a:off x="0" y="0"/>
          <a:ext cx="0" cy="0"/>
          <a:chOff x="0" y="0"/>
          <a:chExt cx="0" cy="0"/>
        </a:xfrm>
      </p:grpSpPr>
      <p:sp>
        <p:nvSpPr>
          <p:cNvPr id="200" name="Shape 2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1" name="Shape 2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i="1" lang="en" sz="1400">
                <a:highlight>
                  <a:srgbClr val="FFFFFF"/>
                </a:highlight>
                <a:latin typeface="Calibri"/>
                <a:ea typeface="Calibri"/>
                <a:cs typeface="Calibri"/>
                <a:sym typeface="Calibri"/>
              </a:rPr>
              <a:t>A primera impresión, la realidad virtual parece ser una de las últimas fronteras del marketing. Pero lo cierto es que aún no probó su efectividad en el campo de batalla por la mente de los consumidores. ¿Qué se puede esperar del matrimonio entre marketing y VR?</a:t>
            </a:r>
          </a:p>
          <a:p>
            <a:pPr lvl="0">
              <a:spcBef>
                <a:spcPts val="0"/>
              </a:spcBef>
              <a:buNone/>
            </a:pPr>
            <a:r>
              <a:t/>
            </a:r>
            <a:endParaRPr i="1" sz="1400">
              <a:highlight>
                <a:srgbClr val="FFFFFF"/>
              </a:highlight>
              <a:latin typeface="Calibri"/>
              <a:ea typeface="Calibri"/>
              <a:cs typeface="Calibri"/>
              <a:sym typeface="Calibri"/>
            </a:endParaRPr>
          </a:p>
          <a:p>
            <a:pPr lvl="0">
              <a:spcBef>
                <a:spcPts val="0"/>
              </a:spcBef>
              <a:buNone/>
            </a:pPr>
            <a:r>
              <a:rPr lang="en" sz="1400">
                <a:solidFill>
                  <a:srgbClr val="333333"/>
                </a:solidFill>
                <a:highlight>
                  <a:srgbClr val="FFFFFF"/>
                </a:highlight>
                <a:latin typeface="Calibri"/>
                <a:ea typeface="Calibri"/>
                <a:cs typeface="Calibri"/>
                <a:sym typeface="Calibri"/>
              </a:rPr>
              <a:t>Cuando se piensa en realidad virtual se la suele asociar con el sector de los videojuegos o con el sector de producción cinematográfica. Son las variantes donde es más sencillo ver la utilidad de las aplicaciones de realidad virtual. Pero hay otro sector que va a dar que hablar en el futuro.La unión entre marketing y realidad virtual ya es una realidad. Si bien está en pañales, nadie puede negar que existen y que jugadores importantes del sector están poniendo las fichas en este nuevo rubro.</a:t>
            </a:r>
          </a:p>
          <a:p>
            <a:pPr lvl="0">
              <a:spcBef>
                <a:spcPts val="0"/>
              </a:spcBef>
              <a:buNone/>
            </a:pPr>
            <a:r>
              <a:t/>
            </a:r>
            <a:endParaRPr sz="1400">
              <a:solidFill>
                <a:srgbClr val="333333"/>
              </a:solidFill>
              <a:highlight>
                <a:srgbClr val="FFFFFF"/>
              </a:highlight>
              <a:latin typeface="Calibri"/>
              <a:ea typeface="Calibri"/>
              <a:cs typeface="Calibri"/>
              <a:sym typeface="Calibri"/>
            </a:endParaRPr>
          </a:p>
          <a:p>
            <a:pPr lvl="0">
              <a:spcBef>
                <a:spcPts val="0"/>
              </a:spcBef>
              <a:buNone/>
            </a:pPr>
            <a:r>
              <a:rPr lang="en" sz="1400">
                <a:solidFill>
                  <a:srgbClr val="333333"/>
                </a:solidFill>
                <a:highlight>
                  <a:srgbClr val="FFFFFF"/>
                </a:highlight>
                <a:latin typeface="Calibri"/>
                <a:ea typeface="Calibri"/>
                <a:cs typeface="Calibri"/>
                <a:sym typeface="Calibri"/>
              </a:rPr>
              <a:t>Debido a los</a:t>
            </a:r>
            <a:r>
              <a:rPr b="1" lang="en" sz="1400">
                <a:highlight>
                  <a:srgbClr val="FFFFFF"/>
                </a:highlight>
                <a:latin typeface="Calibri"/>
                <a:ea typeface="Calibri"/>
                <a:cs typeface="Calibri"/>
                <a:sym typeface="Calibri"/>
              </a:rPr>
              <a:t> elevados costos que actualmente poseen los más complejos equipos </a:t>
            </a:r>
            <a:r>
              <a:rPr lang="en" sz="1400">
                <a:solidFill>
                  <a:srgbClr val="333333"/>
                </a:solidFill>
                <a:highlight>
                  <a:srgbClr val="FFFFFF"/>
                </a:highlight>
                <a:latin typeface="Calibri"/>
                <a:ea typeface="Calibri"/>
                <a:cs typeface="Calibri"/>
                <a:sym typeface="Calibri"/>
              </a:rPr>
              <a:t>para la representación de una realidad virtual inmersiva, que es la que más se acerca a los objetivos de esta plataforma, hacen imposible la incorporación de esta tecnología en el ámbito cotidiano. </a:t>
            </a:r>
          </a:p>
          <a:p>
            <a:pPr lvl="0">
              <a:spcBef>
                <a:spcPts val="0"/>
              </a:spcBef>
              <a:buNone/>
            </a:pPr>
            <a:r>
              <a:t/>
            </a:r>
            <a:endParaRPr sz="1400">
              <a:solidFill>
                <a:srgbClr val="333333"/>
              </a:solidFill>
              <a:highlight>
                <a:srgbClr val="FFFFFF"/>
              </a:highlight>
              <a:latin typeface="Calibri"/>
              <a:ea typeface="Calibri"/>
              <a:cs typeface="Calibri"/>
              <a:sym typeface="Calibri"/>
            </a:endParaRPr>
          </a:p>
          <a:p>
            <a:pPr lvl="0">
              <a:spcBef>
                <a:spcPts val="0"/>
              </a:spcBef>
              <a:buNone/>
            </a:pPr>
            <a:r>
              <a:rPr lang="en" sz="1400">
                <a:solidFill>
                  <a:srgbClr val="333333"/>
                </a:solidFill>
                <a:highlight>
                  <a:srgbClr val="FFFFFF"/>
                </a:highlight>
                <a:latin typeface="Calibri"/>
                <a:ea typeface="Calibri"/>
                <a:cs typeface="Calibri"/>
                <a:sym typeface="Calibri"/>
              </a:rPr>
              <a:t>Para lograr masificar la realidad virtual se requiere no sólo del avance de dicha tecnología, sino además de la posibilidad de </a:t>
            </a:r>
            <a:r>
              <a:rPr b="1" lang="en" sz="1400">
                <a:highlight>
                  <a:srgbClr val="FFFFFF"/>
                </a:highlight>
                <a:latin typeface="Calibri"/>
                <a:ea typeface="Calibri"/>
                <a:cs typeface="Calibri"/>
                <a:sym typeface="Calibri"/>
              </a:rPr>
              <a:t>disminuir los costos de inversión en equipamiento y software </a:t>
            </a:r>
            <a:r>
              <a:rPr lang="en" sz="1400">
                <a:solidFill>
                  <a:srgbClr val="333333"/>
                </a:solidFill>
                <a:highlight>
                  <a:srgbClr val="FFFFFF"/>
                </a:highlight>
                <a:latin typeface="Calibri"/>
                <a:ea typeface="Calibri"/>
                <a:cs typeface="Calibri"/>
                <a:sym typeface="Calibri"/>
              </a:rPr>
              <a:t>que permitan llevar este mundo paralelo a los hogares de las personas. </a:t>
            </a:r>
          </a:p>
          <a:p>
            <a:pPr lvl="0">
              <a:spcBef>
                <a:spcPts val="0"/>
              </a:spcBef>
              <a:buNone/>
            </a:pPr>
            <a:r>
              <a:t/>
            </a:r>
            <a:endParaRPr sz="1400">
              <a:solidFill>
                <a:srgbClr val="333333"/>
              </a:solidFill>
              <a:highlight>
                <a:srgbClr val="FFFFFF"/>
              </a:highlight>
              <a:latin typeface="Calibri"/>
              <a:ea typeface="Calibri"/>
              <a:cs typeface="Calibri"/>
              <a:sym typeface="Calibri"/>
            </a:endParaRPr>
          </a:p>
          <a:p>
            <a:pPr lvl="0">
              <a:spcBef>
                <a:spcPts val="0"/>
              </a:spcBef>
              <a:buNone/>
            </a:pPr>
            <a:r>
              <a:rPr lang="en" sz="1400">
                <a:solidFill>
                  <a:srgbClr val="333333"/>
                </a:solidFill>
                <a:highlight>
                  <a:srgbClr val="FFFFFF"/>
                </a:highlight>
                <a:latin typeface="Calibri"/>
                <a:ea typeface="Calibri"/>
                <a:cs typeface="Calibri"/>
                <a:sym typeface="Calibri"/>
              </a:rPr>
              <a:t>No obstante, muchos expertos coinciden en señalar que es posible que dentro de algunos años, pueda llegarse a lograr este objetivo, y</a:t>
            </a:r>
            <a:r>
              <a:rPr b="1" lang="en" sz="1400">
                <a:highlight>
                  <a:srgbClr val="FFFFFF"/>
                </a:highlight>
                <a:latin typeface="Calibri"/>
                <a:ea typeface="Calibri"/>
                <a:cs typeface="Calibri"/>
                <a:sym typeface="Calibri"/>
              </a:rPr>
              <a:t> que la realidad virtual se convierta en una materia cotidiana</a:t>
            </a:r>
            <a:r>
              <a:rPr lang="en" sz="1400">
                <a:solidFill>
                  <a:srgbClr val="333333"/>
                </a:solidFill>
                <a:highlight>
                  <a:srgbClr val="FFFFFF"/>
                </a:highlight>
                <a:latin typeface="Calibri"/>
                <a:ea typeface="Calibri"/>
                <a:cs typeface="Calibri"/>
                <a:sym typeface="Calibri"/>
              </a:rPr>
              <a:t>, gracias a la evolución del mercado orientado al desarrollo de equipamiento acorde y asequible. </a:t>
            </a:r>
          </a:p>
          <a:p>
            <a:pPr lvl="0">
              <a:spcBef>
                <a:spcPts val="0"/>
              </a:spcBef>
              <a:buNone/>
            </a:pPr>
            <a:r>
              <a:t/>
            </a:r>
            <a:endParaRPr sz="1400">
              <a:solidFill>
                <a:srgbClr val="333333"/>
              </a:solidFill>
              <a:highlight>
                <a:srgbClr val="FFFFFF"/>
              </a:highlight>
              <a:latin typeface="Calibri"/>
              <a:ea typeface="Calibri"/>
              <a:cs typeface="Calibri"/>
              <a:sym typeface="Calibri"/>
            </a:endParaRPr>
          </a:p>
          <a:p>
            <a:pPr lvl="0">
              <a:spcBef>
                <a:spcPts val="0"/>
              </a:spcBef>
              <a:buNone/>
            </a:pPr>
            <a:r>
              <a:rPr lang="en" sz="1400">
                <a:solidFill>
                  <a:srgbClr val="333333"/>
                </a:solidFill>
                <a:highlight>
                  <a:srgbClr val="FFFFFF"/>
                </a:highlight>
                <a:latin typeface="Calibri"/>
                <a:ea typeface="Calibri"/>
                <a:cs typeface="Calibri"/>
                <a:sym typeface="Calibri"/>
              </a:rPr>
              <a:t>Para ver el verdadero potencial del VR hay que esperar a que la tecnología se asiente y ver si efectivamente gane un lugar entre las preferidas por los marketers. Por ahora hay muchas promesas y algunas realidades.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5" name="Shape 205"/>
        <p:cNvGrpSpPr/>
        <p:nvPr/>
      </p:nvGrpSpPr>
      <p:grpSpPr>
        <a:xfrm>
          <a:off x="0" y="0"/>
          <a:ext cx="0" cy="0"/>
          <a:chOff x="0" y="0"/>
          <a:chExt cx="0" cy="0"/>
        </a:xfrm>
      </p:grpSpPr>
      <p:sp>
        <p:nvSpPr>
          <p:cNvPr id="206" name="Shape 2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7" name="Shape 2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0" name="Shape 210"/>
        <p:cNvGrpSpPr/>
        <p:nvPr/>
      </p:nvGrpSpPr>
      <p:grpSpPr>
        <a:xfrm>
          <a:off x="0" y="0"/>
          <a:ext cx="0" cy="0"/>
          <a:chOff x="0" y="0"/>
          <a:chExt cx="0" cy="0"/>
        </a:xfrm>
      </p:grpSpPr>
      <p:sp>
        <p:nvSpPr>
          <p:cNvPr id="211" name="Shape 2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2" name="Shape 21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8" name="Shape 21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3" name="Shape 22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5" name="Shape 75"/>
        <p:cNvGrpSpPr/>
        <p:nvPr/>
      </p:nvGrpSpPr>
      <p:grpSpPr>
        <a:xfrm>
          <a:off x="0" y="0"/>
          <a:ext cx="0" cy="0"/>
          <a:chOff x="0" y="0"/>
          <a:chExt cx="0" cy="0"/>
        </a:xfrm>
      </p:grpSpPr>
      <p:sp>
        <p:nvSpPr>
          <p:cNvPr id="76" name="Shape 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7" name="Shape 7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lnSpc>
                <a:spcPct val="115000"/>
              </a:lnSpc>
              <a:spcBef>
                <a:spcPts val="0"/>
              </a:spcBef>
              <a:spcAft>
                <a:spcPts val="1600"/>
              </a:spcAft>
              <a:buNone/>
            </a:pPr>
            <a:r>
              <a:rPr lang="en" sz="2400">
                <a:solidFill>
                  <a:schemeClr val="dk1"/>
                </a:solidFill>
                <a:latin typeface="Calibri"/>
                <a:ea typeface="Calibri"/>
                <a:cs typeface="Calibri"/>
                <a:sym typeface="Calibri"/>
              </a:rPr>
              <a:t>Interfaces de usuario para computadores que interactúan directamente, tomando inputs o entradas de las personas y que pueden entregar una salida a los humanos.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sz="1400"/>
              <a:t>1- Hablamos de personas que interactúan directamente con los objetos.</a:t>
            </a:r>
          </a:p>
          <a:p>
            <a:pPr lvl="0">
              <a:spcBef>
                <a:spcPts val="0"/>
              </a:spcBef>
              <a:buNone/>
            </a:pPr>
            <a:r>
              <a:rPr lang="en" sz="1400"/>
              <a:t>2- La tecnología está tan dentro de nosotros que nos identificamos con ella. </a:t>
            </a:r>
          </a:p>
          <a:p>
            <a:pPr lvl="0">
              <a:spcBef>
                <a:spcPts val="0"/>
              </a:spcBef>
              <a:buNone/>
            </a:pPr>
            <a:r>
              <a:rPr lang="en" sz="1400"/>
              <a:t>3- Ya no decimos </a:t>
            </a:r>
            <a:r>
              <a:rPr i="1" lang="en" sz="1400"/>
              <a:t>“mi móvil se ha quedado sin batería”</a:t>
            </a:r>
            <a:r>
              <a:rPr lang="en" sz="1400"/>
              <a:t>, sino </a:t>
            </a:r>
            <a:r>
              <a:rPr i="1" lang="en" sz="1400"/>
              <a:t>“me estoy quedando sin batería o no tengo batería”. </a:t>
            </a:r>
          </a:p>
          <a:p>
            <a:pPr lvl="0">
              <a:spcBef>
                <a:spcPts val="0"/>
              </a:spcBef>
              <a:buNone/>
            </a:pPr>
            <a:r>
              <a:rPr lang="en" sz="1400"/>
              <a:t>4- Está presente en todas nuestras actividades, desde que nos levantamos hasta que nos acostamos mantenemos relaciones gestuales o funcionales con nuestros dispositivos. </a:t>
            </a:r>
          </a:p>
          <a:p>
            <a:pPr lvl="0">
              <a:spcBef>
                <a:spcPts val="0"/>
              </a:spcBef>
              <a:buNone/>
            </a:pPr>
            <a:r>
              <a:rPr lang="en" sz="1400"/>
              <a:t>5- Esta relación es cada vez más intuitiva y cotidiana, por eso aceptamos de forma involuntaria más cambios y avances. </a:t>
            </a:r>
          </a:p>
          <a:p>
            <a:pPr lvl="0">
              <a:spcBef>
                <a:spcPts val="0"/>
              </a:spcBef>
              <a:buNone/>
            </a:pPr>
            <a:r>
              <a:rPr lang="en" sz="1400"/>
              <a:t>6- Si prestamos atención a nuestro día a día seguro que nos cruzamos con sensores de movimiento, huellas dactilares y reacciones lumínicas.</a:t>
            </a:r>
          </a:p>
          <a:p>
            <a:pPr lvl="0">
              <a:spcBef>
                <a:spcPts val="0"/>
              </a:spcBef>
              <a:buNone/>
            </a:pPr>
            <a:r>
              <a:rPr lang="en" sz="1400"/>
              <a:t>7- Human Interfaces habla de que las relaciones con la tecnología están cada vez más integradas en el gesto humano. </a:t>
            </a:r>
          </a:p>
          <a:p>
            <a:pPr lvl="0">
              <a:spcBef>
                <a:spcPts val="0"/>
              </a:spcBef>
              <a:buNone/>
            </a:pPr>
            <a:r>
              <a:rPr lang="en" sz="1400"/>
              <a:t>9- El sector tecnológico innova en productos más finos y pequeños con el fin de integrarlos con normalidad en el día a día. </a:t>
            </a:r>
          </a:p>
          <a:p>
            <a:pPr lvl="0">
              <a:spcBef>
                <a:spcPts val="0"/>
              </a:spcBef>
              <a:buNone/>
            </a:pPr>
            <a:r>
              <a:rPr lang="en" sz="1400"/>
              <a:t>10- La tecnología cada vez está más cerca del cuerpo, por ello, nacen dispositivos como los wearables, prendas y accesorios electrónicos que interactúan directamente con nosotros para dar alguna función específica, como los relojes inteligentes o las zapatillas con GPS.</a:t>
            </a:r>
          </a:p>
          <a:p>
            <a:pPr lvl="0">
              <a:spcBef>
                <a:spcPts val="0"/>
              </a:spcBef>
              <a:buNone/>
            </a:pPr>
            <a:r>
              <a:rPr lang="en" sz="1400"/>
              <a:t>11- Más allá de estas relaciones, encontramos los embedded, objetos que se integran a la piel. Estos son menos comunes, pero los investigadores detectan que bajo la superficie de la piel se pueden implantar microchips con el fin de hacer más integrado y natural la experiencia de llevar contigo dispositivos tecnológicos.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228600" lvl="0" marL="457200">
              <a:spcBef>
                <a:spcPts val="0"/>
              </a:spcBef>
              <a:buClr>
                <a:schemeClr val="dk1"/>
              </a:buClr>
              <a:buChar char="❖"/>
            </a:pPr>
            <a:r>
              <a:rPr lang="en" sz="1400">
                <a:solidFill>
                  <a:schemeClr val="dk1"/>
                </a:solidFill>
              </a:rPr>
              <a:t>Apple watch crea un nuevo servicio para recomendarte canciones en base a tu actividad física una vez detecte el ritmo de tus latidos del corazón.</a:t>
            </a:r>
          </a:p>
          <a:p>
            <a:pPr lvl="0">
              <a:spcBef>
                <a:spcPts val="0"/>
              </a:spcBef>
              <a:buNone/>
            </a:pPr>
            <a:r>
              <a:t/>
            </a:r>
            <a:endParaRPr/>
          </a:p>
          <a:p>
            <a:pPr indent="-228600" lvl="0" marL="457200" rtl="0">
              <a:spcBef>
                <a:spcPts val="0"/>
              </a:spcBef>
              <a:buClr>
                <a:schemeClr val="dk1"/>
              </a:buClr>
              <a:buChar char="❖"/>
            </a:pPr>
            <a:r>
              <a:rPr lang="en" sz="1400">
                <a:solidFill>
                  <a:schemeClr val="dk1"/>
                </a:solidFill>
              </a:rPr>
              <a:t>Ralph Lauren ha creado </a:t>
            </a:r>
            <a:r>
              <a:rPr lang="en" sz="1400">
                <a:solidFill>
                  <a:schemeClr val="dk1"/>
                </a:solidFill>
                <a:hlinkClick r:id="rId2"/>
              </a:rPr>
              <a:t>Polo Tech</a:t>
            </a:r>
            <a:r>
              <a:rPr lang="en" sz="1400">
                <a:solidFill>
                  <a:schemeClr val="dk1"/>
                </a:solidFill>
              </a:rPr>
              <a:t>, una camiseta que monitoriza, a través de una aplicación de móvil, el ritmo cardíaco, los niveles de estrés, la respiración y la alimentación del usuario</a:t>
            </a:r>
          </a:p>
          <a:p>
            <a:pPr lvl="0">
              <a:spcBef>
                <a:spcPts val="0"/>
              </a:spcBef>
              <a:buNone/>
            </a:pPr>
            <a:r>
              <a:t/>
            </a:r>
            <a:endParaRPr sz="1400">
              <a:solidFill>
                <a:schemeClr val="dk1"/>
              </a:solidFill>
            </a:endParaRPr>
          </a:p>
          <a:p>
            <a:pPr indent="-228600" lvl="0" marL="457200">
              <a:spcBef>
                <a:spcPts val="0"/>
              </a:spcBef>
              <a:buClr>
                <a:schemeClr val="dk1"/>
              </a:buClr>
              <a:buChar char="❖"/>
            </a:pPr>
            <a:r>
              <a:rPr lang="en" sz="1400">
                <a:solidFill>
                  <a:schemeClr val="dk1"/>
                </a:solidFill>
              </a:rPr>
              <a:t>Cicret Bracelet, como una tablet pero en tu piel, hace lo que quieras pero en tu brazo.</a:t>
            </a:r>
          </a:p>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5" name="Shape 115"/>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292100" lvl="0" marL="457200">
              <a:spcBef>
                <a:spcPts val="0"/>
              </a:spcBef>
              <a:buClr>
                <a:schemeClr val="dk1"/>
              </a:buClr>
              <a:buSzPct val="100000"/>
              <a:buChar char="●"/>
            </a:pPr>
            <a:r>
              <a:rPr b="1" lang="en" sz="1000">
                <a:solidFill>
                  <a:schemeClr val="dk1"/>
                </a:solidFill>
              </a:rPr>
              <a:t>El participante interactúa en un ambiente o escena virtual, mediante algún dispositivo.</a:t>
            </a:r>
          </a:p>
          <a:p>
            <a:pPr lvl="0">
              <a:spcBef>
                <a:spcPts val="0"/>
              </a:spcBef>
              <a:buNone/>
            </a:pPr>
            <a:r>
              <a:t/>
            </a:r>
            <a:endParaRPr b="1" sz="1000">
              <a:solidFill>
                <a:schemeClr val="dk1"/>
              </a:solidFill>
            </a:endParaRPr>
          </a:p>
          <a:p>
            <a:pPr indent="-292100" lvl="0" marL="457200">
              <a:spcBef>
                <a:spcPts val="0"/>
              </a:spcBef>
              <a:buClr>
                <a:schemeClr val="dk1"/>
              </a:buClr>
              <a:buSzPct val="100000"/>
              <a:buChar char="●"/>
            </a:pPr>
            <a:r>
              <a:rPr b="1" lang="en" sz="1000">
                <a:solidFill>
                  <a:schemeClr val="dk1"/>
                </a:solidFill>
              </a:rPr>
              <a:t>Ejemplo: Simulador de Vuelo.</a:t>
            </a:r>
          </a:p>
          <a:p>
            <a:pPr lvl="0">
              <a:spcBef>
                <a:spcPts val="0"/>
              </a:spcBef>
              <a:buNone/>
            </a:pPr>
            <a:r>
              <a:t/>
            </a:r>
            <a:endParaRPr sz="1000"/>
          </a:p>
          <a:p>
            <a:pPr lvl="0">
              <a:spcBef>
                <a:spcPts val="0"/>
              </a:spcBef>
              <a:buNone/>
            </a:pPr>
            <a:r>
              <a:rPr lang="en" sz="1000"/>
              <a:t>RA</a:t>
            </a:r>
          </a:p>
          <a:p>
            <a:pPr lvl="0">
              <a:spcBef>
                <a:spcPts val="0"/>
              </a:spcBef>
              <a:buNone/>
            </a:pPr>
            <a:r>
              <a:t/>
            </a:r>
            <a:endParaRPr sz="1000"/>
          </a:p>
          <a:p>
            <a:pPr indent="-292100" lvl="0" marL="457200">
              <a:spcBef>
                <a:spcPts val="0"/>
              </a:spcBef>
              <a:buClr>
                <a:schemeClr val="dk1"/>
              </a:buClr>
              <a:buSzPct val="100000"/>
              <a:buChar char="●"/>
            </a:pPr>
            <a:r>
              <a:rPr b="1" lang="en" sz="1000">
                <a:solidFill>
                  <a:schemeClr val="dk1"/>
                </a:solidFill>
              </a:rPr>
              <a:t>Agrega información sintética a la realidad. Incrusta información digital en el mundo real.</a:t>
            </a:r>
          </a:p>
          <a:p>
            <a:pPr lvl="0">
              <a:spcBef>
                <a:spcPts val="0"/>
              </a:spcBef>
              <a:buNone/>
            </a:pPr>
            <a:r>
              <a:t/>
            </a:r>
            <a:endParaRPr b="1" sz="1000">
              <a:solidFill>
                <a:schemeClr val="dk1"/>
              </a:solidFill>
            </a:endParaRPr>
          </a:p>
          <a:p>
            <a:pPr indent="-292100" lvl="0" marL="457200">
              <a:spcBef>
                <a:spcPts val="0"/>
              </a:spcBef>
              <a:buClr>
                <a:schemeClr val="dk1"/>
              </a:buClr>
              <a:buSzPct val="100000"/>
              <a:buChar char="●"/>
            </a:pPr>
            <a:r>
              <a:rPr b="1" lang="en" sz="1000">
                <a:solidFill>
                  <a:schemeClr val="dk1"/>
                </a:solidFill>
              </a:rPr>
              <a:t>Ejemplo: Pokemon Go.</a:t>
            </a:r>
          </a:p>
          <a:p>
            <a:pPr lvl="0">
              <a:spcBef>
                <a:spcPts val="0"/>
              </a:spcBef>
              <a:buNone/>
            </a:pPr>
            <a:r>
              <a:t/>
            </a:r>
            <a:endParaRPr sz="10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lnSpc>
                <a:spcPct val="115000"/>
              </a:lnSpc>
              <a:spcBef>
                <a:spcPts val="0"/>
              </a:spcBef>
              <a:buNone/>
            </a:pPr>
            <a:r>
              <a:rPr lang="en"/>
              <a:t>Básicamente la realidad virtual permite a los docentes y alumnos, entregar grandes cantidades de datos complejos en un forma visual y atractiva.</a:t>
            </a:r>
          </a:p>
          <a:p>
            <a:pPr lvl="0" rtl="0">
              <a:lnSpc>
                <a:spcPct val="115000"/>
              </a:lnSpc>
              <a:spcBef>
                <a:spcPts val="0"/>
              </a:spcBef>
              <a:buNone/>
            </a:pPr>
            <a:r>
              <a:rPr lang="en"/>
              <a:t>Muchos estudiantes encuentran más fácil aprender cuando la informacion se presenta de una manera visual, ya que es más fácil de retener y recordar.</a:t>
            </a:r>
          </a:p>
          <a:p>
            <a:pPr indent="-317500" lvl="0" marL="457200" rtl="0">
              <a:lnSpc>
                <a:spcPct val="115000"/>
              </a:lnSpc>
              <a:spcBef>
                <a:spcPts val="0"/>
              </a:spcBef>
              <a:spcAft>
                <a:spcPts val="1600"/>
              </a:spcAft>
              <a:buClr>
                <a:schemeClr val="dk1"/>
              </a:buClr>
              <a:buSzPct val="100000"/>
              <a:buFont typeface="Calibri"/>
              <a:buChar char="❖"/>
            </a:pPr>
            <a:r>
              <a:rPr lang="en" sz="1400" u="sng">
                <a:solidFill>
                  <a:schemeClr val="dk1"/>
                </a:solidFill>
                <a:latin typeface="Calibri"/>
                <a:ea typeface="Calibri"/>
                <a:cs typeface="Calibri"/>
                <a:sym typeface="Calibri"/>
              </a:rPr>
              <a:t>Elementos básicos</a:t>
            </a:r>
            <a:r>
              <a:rPr lang="en" sz="1400">
                <a:solidFill>
                  <a:schemeClr val="dk1"/>
                </a:solidFill>
                <a:latin typeface="Calibri"/>
                <a:ea typeface="Calibri"/>
                <a:cs typeface="Calibri"/>
                <a:sym typeface="Calibri"/>
              </a:rPr>
              <a:t>: </a:t>
            </a:r>
          </a:p>
          <a:p>
            <a:pPr indent="-317500" lvl="0" marL="914400" rtl="0">
              <a:lnSpc>
                <a:spcPct val="115000"/>
              </a:lnSpc>
              <a:spcBef>
                <a:spcPts val="0"/>
              </a:spcBef>
              <a:spcAft>
                <a:spcPts val="1600"/>
              </a:spcAft>
              <a:buClr>
                <a:schemeClr val="dk1"/>
              </a:buClr>
              <a:buSzPct val="100000"/>
              <a:buFont typeface="Calibri"/>
              <a:buChar char="★"/>
            </a:pPr>
            <a:r>
              <a:rPr lang="en" sz="1400">
                <a:solidFill>
                  <a:schemeClr val="dk1"/>
                </a:solidFill>
                <a:latin typeface="Calibri"/>
                <a:ea typeface="Calibri"/>
                <a:cs typeface="Calibri"/>
                <a:sym typeface="Calibri"/>
              </a:rPr>
              <a:t>Simulación Interactiva.</a:t>
            </a:r>
          </a:p>
          <a:p>
            <a:pPr indent="-317500" lvl="0" marL="914400" rtl="0">
              <a:lnSpc>
                <a:spcPct val="115000"/>
              </a:lnSpc>
              <a:spcBef>
                <a:spcPts val="0"/>
              </a:spcBef>
              <a:spcAft>
                <a:spcPts val="1600"/>
              </a:spcAft>
              <a:buClr>
                <a:schemeClr val="dk1"/>
              </a:buClr>
              <a:buSzPct val="100000"/>
              <a:buFont typeface="Calibri"/>
              <a:buChar char="★"/>
            </a:pPr>
            <a:r>
              <a:rPr lang="en" sz="1400">
                <a:solidFill>
                  <a:schemeClr val="dk1"/>
                </a:solidFill>
                <a:latin typeface="Calibri"/>
                <a:ea typeface="Calibri"/>
                <a:cs typeface="Calibri"/>
                <a:sym typeface="Calibri"/>
              </a:rPr>
              <a:t>Interacción Implícita.</a:t>
            </a:r>
          </a:p>
          <a:p>
            <a:pPr indent="-317500" lvl="0" marL="914400" rtl="0">
              <a:lnSpc>
                <a:spcPct val="115000"/>
              </a:lnSpc>
              <a:spcBef>
                <a:spcPts val="0"/>
              </a:spcBef>
              <a:spcAft>
                <a:spcPts val="1600"/>
              </a:spcAft>
              <a:buClr>
                <a:schemeClr val="dk1"/>
              </a:buClr>
              <a:buSzPct val="100000"/>
              <a:buFont typeface="Calibri"/>
              <a:buChar char="★"/>
            </a:pPr>
            <a:r>
              <a:rPr lang="en" sz="1400">
                <a:solidFill>
                  <a:schemeClr val="dk1"/>
                </a:solidFill>
                <a:latin typeface="Calibri"/>
                <a:ea typeface="Calibri"/>
                <a:cs typeface="Calibri"/>
                <a:sym typeface="Calibri"/>
              </a:rPr>
              <a:t>Inmersión Sensorial.</a:t>
            </a:r>
          </a:p>
          <a:p>
            <a:pPr lvl="0" rtl="0">
              <a:lnSpc>
                <a:spcPct val="115000"/>
              </a:lnSpc>
              <a:spcBef>
                <a:spcPts val="1800"/>
              </a:spcBef>
              <a:spcAft>
                <a:spcPts val="400"/>
              </a:spcAft>
              <a:buNone/>
            </a:pPr>
            <a:r>
              <a:rPr lang="en"/>
              <a:t>Ventajas de escenarios de realidad virtual</a:t>
            </a:r>
          </a:p>
          <a:p>
            <a:pPr indent="-298450" lvl="0" marL="457200" rtl="0">
              <a:lnSpc>
                <a:spcPct val="115000"/>
              </a:lnSpc>
              <a:spcBef>
                <a:spcPts val="0"/>
              </a:spcBef>
              <a:buSzPct val="100000"/>
            </a:pPr>
            <a:r>
              <a:rPr lang="en"/>
              <a:t>Permite simular situaciones peligrosas o riesgosas en un ambiente controlado.</a:t>
            </a:r>
          </a:p>
          <a:p>
            <a:pPr indent="-298450" lvl="0" marL="457200" rtl="0">
              <a:lnSpc>
                <a:spcPct val="115000"/>
              </a:lnSpc>
              <a:spcBef>
                <a:spcPts val="0"/>
              </a:spcBef>
              <a:buSzPct val="100000"/>
            </a:pPr>
            <a:r>
              <a:rPr lang="en"/>
              <a:t>Simulaciones precisas y realistas.</a:t>
            </a:r>
          </a:p>
          <a:p>
            <a:pPr indent="-298450" lvl="0" marL="457200" rtl="0">
              <a:lnSpc>
                <a:spcPct val="115000"/>
              </a:lnSpc>
              <a:spcBef>
                <a:spcPts val="0"/>
              </a:spcBef>
              <a:buSzPct val="100000"/>
            </a:pPr>
            <a:r>
              <a:rPr lang="en"/>
              <a:t>Enfoque altamente visual que mejora el aprendizaje.</a:t>
            </a:r>
          </a:p>
          <a:p>
            <a:pPr indent="-298450" lvl="0" marL="457200" rtl="0">
              <a:lnSpc>
                <a:spcPct val="115000"/>
              </a:lnSpc>
              <a:spcBef>
                <a:spcPts val="0"/>
              </a:spcBef>
              <a:buSzPct val="100000"/>
            </a:pPr>
            <a:r>
              <a:rPr lang="en"/>
              <a:t>Revision de pares, feedback y ongoing assessments.</a:t>
            </a:r>
          </a:p>
          <a:p>
            <a:pPr indent="-298450" lvl="0" marL="457200" rtl="0">
              <a:lnSpc>
                <a:spcPct val="115000"/>
              </a:lnSpc>
              <a:spcBef>
                <a:spcPts val="0"/>
              </a:spcBef>
              <a:buSzPct val="100000"/>
            </a:pPr>
            <a:r>
              <a:rPr lang="en"/>
              <a:t>Reduce datos complejos en piezas manejables.</a:t>
            </a:r>
          </a:p>
          <a:p>
            <a:pPr indent="-298450" lvl="0" marL="457200" rtl="0">
              <a:lnSpc>
                <a:spcPct val="115000"/>
              </a:lnSpc>
              <a:spcBef>
                <a:spcPts val="0"/>
              </a:spcBef>
              <a:buSzPct val="100000"/>
            </a:pPr>
            <a:r>
              <a:rPr lang="en"/>
              <a:t>Interaccion</a:t>
            </a:r>
          </a:p>
          <a:p>
            <a:pPr indent="-298450" lvl="0" marL="457200" rtl="0">
              <a:lnSpc>
                <a:spcPct val="115000"/>
              </a:lnSpc>
              <a:spcBef>
                <a:spcPts val="0"/>
              </a:spcBef>
              <a:buSzPct val="100000"/>
            </a:pPr>
            <a:r>
              <a:rPr lang="en"/>
              <a:t>Cost effective</a:t>
            </a:r>
          </a:p>
          <a:p>
            <a:pPr lvl="0" rtl="0">
              <a:lnSpc>
                <a:spcPct val="115000"/>
              </a:lnSpc>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grpSp>
        <p:nvGrpSpPr>
          <p:cNvPr id="10" name="Shape 10"/>
          <p:cNvGrpSpPr/>
          <p:nvPr/>
        </p:nvGrpSpPr>
        <p:grpSpPr>
          <a:xfrm>
            <a:off x="4350278" y="2855377"/>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2" name="Shape 12"/>
            <p:cNvSpPr/>
            <p:nvPr/>
          </p:nvSpPr>
          <p:spPr>
            <a:xfrm>
              <a:off x="47996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3" name="Shape 13"/>
            <p:cNvSpPr/>
            <p:nvPr/>
          </p:nvSpPr>
          <p:spPr>
            <a:xfrm>
              <a:off x="41375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grpSp>
      <p:sp>
        <p:nvSpPr>
          <p:cNvPr id="14" name="Shape 14"/>
          <p:cNvSpPr txBox="1"/>
          <p:nvPr>
            <p:ph type="ctrTitle"/>
          </p:nvPr>
        </p:nvSpPr>
        <p:spPr>
          <a:xfrm>
            <a:off x="671257" y="990800"/>
            <a:ext cx="7801500" cy="1730100"/>
          </a:xfrm>
          <a:prstGeom prst="rect">
            <a:avLst/>
          </a:prstGeom>
        </p:spPr>
        <p:txBody>
          <a:bodyPr anchorCtr="0" anchor="b" bIns="91425" lIns="91425" rIns="91425"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5" name="Shape 15"/>
          <p:cNvSpPr txBox="1"/>
          <p:nvPr>
            <p:ph idx="1" type="subTitle"/>
          </p:nvPr>
        </p:nvSpPr>
        <p:spPr>
          <a:xfrm>
            <a:off x="671250" y="3174875"/>
            <a:ext cx="78015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16" name="Shape 16"/>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9" name="Shape 49"/>
        <p:cNvGrpSpPr/>
        <p:nvPr/>
      </p:nvGrpSpPr>
      <p:grpSpPr>
        <a:xfrm>
          <a:off x="0" y="0"/>
          <a:ext cx="0" cy="0"/>
          <a:chOff x="0" y="0"/>
          <a:chExt cx="0" cy="0"/>
        </a:xfrm>
      </p:grpSpPr>
      <p:sp>
        <p:nvSpPr>
          <p:cNvPr id="50" name="Shape 50"/>
          <p:cNvSpPr txBox="1"/>
          <p:nvPr>
            <p:ph type="title"/>
          </p:nvPr>
        </p:nvSpPr>
        <p:spPr>
          <a:xfrm>
            <a:off x="311700" y="1255275"/>
            <a:ext cx="8520600" cy="18906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51" name="Shape 51"/>
          <p:cNvSpPr txBox="1"/>
          <p:nvPr>
            <p:ph idx="1" type="body"/>
          </p:nvPr>
        </p:nvSpPr>
        <p:spPr>
          <a:xfrm>
            <a:off x="311700" y="32284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2" name="Shape 52"/>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7" name="Shape 17"/>
        <p:cNvGrpSpPr/>
        <p:nvPr/>
      </p:nvGrpSpPr>
      <p:grpSpPr>
        <a:xfrm>
          <a:off x="0" y="0"/>
          <a:ext cx="0" cy="0"/>
          <a:chOff x="0" y="0"/>
          <a:chExt cx="0" cy="0"/>
        </a:xfrm>
      </p:grpSpPr>
      <p:sp>
        <p:nvSpPr>
          <p:cNvPr id="18" name="Shape 18"/>
          <p:cNvSpPr txBox="1"/>
          <p:nvPr>
            <p:ph type="title"/>
          </p:nvPr>
        </p:nvSpPr>
        <p:spPr>
          <a:xfrm>
            <a:off x="671250" y="2141250"/>
            <a:ext cx="7852200" cy="8610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9" name="Shape 19"/>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sp>
        <p:nvSpPr>
          <p:cNvPr id="25" name="Shape 25"/>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6" name="Shape 26"/>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7" name="Shape 27"/>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8" name="Shape 2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9" name="Shape 29"/>
        <p:cNvGrpSpPr/>
        <p:nvPr/>
      </p:nvGrpSpPr>
      <p:grpSpPr>
        <a:xfrm>
          <a:off x="0" y="0"/>
          <a:ext cx="0" cy="0"/>
          <a:chOff x="0" y="0"/>
          <a:chExt cx="0" cy="0"/>
        </a:xfrm>
      </p:grpSpPr>
      <p:sp>
        <p:nvSpPr>
          <p:cNvPr id="30" name="Shape 30"/>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1" name="Shape 31"/>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2" name="Shape 32"/>
        <p:cNvGrpSpPr/>
        <p:nvPr/>
      </p:nvGrpSpPr>
      <p:grpSpPr>
        <a:xfrm>
          <a:off x="0" y="0"/>
          <a:ext cx="0" cy="0"/>
          <a:chOff x="0" y="0"/>
          <a:chExt cx="0" cy="0"/>
        </a:xfrm>
      </p:grpSpPr>
      <p:sp>
        <p:nvSpPr>
          <p:cNvPr id="33" name="Shape 33"/>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4" name="Shape 34"/>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5" name="Shape 3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36" name="Shape 36"/>
        <p:cNvGrpSpPr/>
        <p:nvPr/>
      </p:nvGrpSpPr>
      <p:grpSpPr>
        <a:xfrm>
          <a:off x="0" y="0"/>
          <a:ext cx="0" cy="0"/>
          <a:chOff x="0" y="0"/>
          <a:chExt cx="0" cy="0"/>
        </a:xfrm>
      </p:grpSpPr>
      <p:sp>
        <p:nvSpPr>
          <p:cNvPr id="37" name="Shape 37"/>
          <p:cNvSpPr txBox="1"/>
          <p:nvPr>
            <p:ph type="title"/>
          </p:nvPr>
        </p:nvSpPr>
        <p:spPr>
          <a:xfrm>
            <a:off x="490250" y="526350"/>
            <a:ext cx="6227100" cy="4090800"/>
          </a:xfrm>
          <a:prstGeom prst="rect">
            <a:avLst/>
          </a:prstGeom>
        </p:spPr>
        <p:txBody>
          <a:bodyPr anchorCtr="0" anchor="ctr"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38" name="Shape 3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9"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41" name="Shape 4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2" name="Shape 42"/>
          <p:cNvSpPr txBox="1"/>
          <p:nvPr>
            <p:ph type="title"/>
          </p:nvPr>
        </p:nvSpPr>
        <p:spPr>
          <a:xfrm>
            <a:off x="265500" y="1081400"/>
            <a:ext cx="4045200" cy="1710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3" name="Shape 43"/>
          <p:cNvSpPr txBox="1"/>
          <p:nvPr>
            <p:ph idx="1" type="subTitle"/>
          </p:nvPr>
        </p:nvSpPr>
        <p:spPr>
          <a:xfrm>
            <a:off x="265500" y="2845200"/>
            <a:ext cx="4045200" cy="1345500"/>
          </a:xfrm>
          <a:prstGeom prst="rect">
            <a:avLst/>
          </a:prstGeom>
        </p:spPr>
        <p:txBody>
          <a:bodyPr anchorCtr="0" anchor="t" bIns="91425" lIns="91425" rIns="91425" tIns="91425"/>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p:txBody>
      </p:sp>
      <p:sp>
        <p:nvSpPr>
          <p:cNvPr id="44" name="Shape 44"/>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5" name="Shape 4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6" name="Shape 46"/>
        <p:cNvGrpSpPr/>
        <p:nvPr/>
      </p:nvGrpSpPr>
      <p:grpSpPr>
        <a:xfrm>
          <a:off x="0" y="0"/>
          <a:ext cx="0" cy="0"/>
          <a:chOff x="0" y="0"/>
          <a:chExt cx="0" cy="0"/>
        </a:xfrm>
      </p:grpSpPr>
      <p:sp>
        <p:nvSpPr>
          <p:cNvPr id="47" name="Shape 47"/>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p:txBody>
      </p:sp>
      <p:sp>
        <p:nvSpPr>
          <p:cNvPr id="48" name="Shape 4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p:txBody>
      </p:sp>
      <p:sp>
        <p:nvSpPr>
          <p:cNvPr id="8" name="Shape 8"/>
          <p:cNvSpPr txBox="1"/>
          <p:nvPr>
            <p:ph idx="12" type="sldNum"/>
          </p:nvPr>
        </p:nvSpPr>
        <p:spPr>
          <a:xfrm>
            <a:off x="8490250" y="4681009"/>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accent3"/>
                </a:solidFill>
                <a:latin typeface="Average"/>
                <a:ea typeface="Average"/>
                <a:cs typeface="Average"/>
                <a:sym typeface="Average"/>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youtube.com/v/W2Ol6VnuyBk" TargetMode="External"/><Relationship Id="rId4"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jpg"/><Relationship Id="rId4" Type="http://schemas.openxmlformats.org/officeDocument/2006/relationships/image" Target="../media/image14.jpg"/><Relationship Id="rId5" Type="http://schemas.openxmlformats.org/officeDocument/2006/relationships/image" Target="../media/image15.jpg"/><Relationship Id="rId6" Type="http://schemas.openxmlformats.org/officeDocument/2006/relationships/image" Target="../media/image1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youtube.com/v/-P6tZwdvjrM" TargetMode="External"/><Relationship Id="rId4" Type="http://schemas.openxmlformats.org/officeDocument/2006/relationships/image" Target="../media/image1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0.jpg"/><Relationship Id="rId4" Type="http://schemas.openxmlformats.org/officeDocument/2006/relationships/image" Target="../media/image04.jpg"/><Relationship Id="rId5" Type="http://schemas.openxmlformats.org/officeDocument/2006/relationships/image" Target="../media/image0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www.mbryonic.com/best-vr/" TargetMode="External"/><Relationship Id="rId4" Type="http://schemas.openxmlformats.org/officeDocument/2006/relationships/hyperlink" Target="http://www.cs.upc.edu/~pere/SGI/guions/ArquitecturaRV.pdf" TargetMode="External"/><Relationship Id="rId5" Type="http://schemas.openxmlformats.org/officeDocument/2006/relationships/hyperlink" Target="http://www.internet2.edu/blogs/detail/10002" TargetMode="External"/><Relationship Id="rId6" Type="http://schemas.openxmlformats.org/officeDocument/2006/relationships/hyperlink" Target="http://www.vrs.org.uk/virtual-reality-education/what-is-virtual-reality-training.html" TargetMode="External"/><Relationship Id="rId7" Type="http://schemas.openxmlformats.org/officeDocument/2006/relationships/hyperlink" Target="https://www.techwalla.com/articles/advantages-disadvantages-of-virtual-reality"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6.jpg"/><Relationship Id="rId4" Type="http://schemas.openxmlformats.org/officeDocument/2006/relationships/image" Target="../media/image03.jpg"/><Relationship Id="rId5" Type="http://schemas.openxmlformats.org/officeDocument/2006/relationships/image" Target="../media/image0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2.jpg"/><Relationship Id="rId4" Type="http://schemas.openxmlformats.org/officeDocument/2006/relationships/image" Target="../media/image08.jpg"/><Relationship Id="rId5" Type="http://schemas.openxmlformats.org/officeDocument/2006/relationships/image" Target="../media/image25.png"/><Relationship Id="rId6" Type="http://schemas.openxmlformats.org/officeDocument/2006/relationships/hyperlink" Target="http://www.ralphlauren.com/shop/index.jsp?categoryId=46285296&amp;sr=1&amp;origkw=polo%20tech"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4.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 name="Shape 58"/>
        <p:cNvGrpSpPr/>
        <p:nvPr/>
      </p:nvGrpSpPr>
      <p:grpSpPr>
        <a:xfrm>
          <a:off x="0" y="0"/>
          <a:ext cx="0" cy="0"/>
          <a:chOff x="0" y="0"/>
          <a:chExt cx="0" cy="0"/>
        </a:xfrm>
      </p:grpSpPr>
      <p:sp>
        <p:nvSpPr>
          <p:cNvPr id="59" name="Shape 59"/>
          <p:cNvSpPr txBox="1"/>
          <p:nvPr>
            <p:ph type="ctrTitle"/>
          </p:nvPr>
        </p:nvSpPr>
        <p:spPr>
          <a:xfrm>
            <a:off x="671257" y="990800"/>
            <a:ext cx="7801500" cy="1730100"/>
          </a:xfrm>
          <a:prstGeom prst="rect">
            <a:avLst/>
          </a:prstGeom>
        </p:spPr>
        <p:txBody>
          <a:bodyPr anchorCtr="0" anchor="b" bIns="91425" lIns="91425" rIns="91425" tIns="91425">
            <a:noAutofit/>
          </a:bodyPr>
          <a:lstStyle/>
          <a:p>
            <a:pPr lvl="0">
              <a:spcBef>
                <a:spcPts val="0"/>
              </a:spcBef>
              <a:buNone/>
            </a:pPr>
            <a:r>
              <a:rPr lang="en"/>
              <a:t>Interfaces Humanizadas</a:t>
            </a:r>
          </a:p>
        </p:txBody>
      </p:sp>
      <p:sp>
        <p:nvSpPr>
          <p:cNvPr id="60" name="Shape 60"/>
          <p:cNvSpPr txBox="1"/>
          <p:nvPr>
            <p:ph idx="1" type="subTitle"/>
          </p:nvPr>
        </p:nvSpPr>
        <p:spPr>
          <a:xfrm>
            <a:off x="671250" y="3174875"/>
            <a:ext cx="7801500" cy="792600"/>
          </a:xfrm>
          <a:prstGeom prst="rect">
            <a:avLst/>
          </a:prstGeom>
        </p:spPr>
        <p:txBody>
          <a:bodyPr anchorCtr="0" anchor="t" bIns="91425" lIns="91425" rIns="91425" tIns="91425">
            <a:noAutofit/>
          </a:bodyPr>
          <a:lstStyle/>
          <a:p>
            <a:pPr lvl="0">
              <a:spcBef>
                <a:spcPts val="0"/>
              </a:spcBef>
              <a:buNone/>
            </a:pPr>
            <a:r>
              <a:rPr b="1" lang="en" sz="3600">
                <a:solidFill>
                  <a:schemeClr val="dk1"/>
                </a:solidFill>
                <a:latin typeface="Calibri"/>
                <a:ea typeface="Calibri"/>
                <a:cs typeface="Calibri"/>
                <a:sym typeface="Calibri"/>
              </a:rPr>
              <a:t>Realidad Virtual</a:t>
            </a:r>
          </a:p>
          <a:p>
            <a:pPr lvl="0">
              <a:spcBef>
                <a:spcPts val="0"/>
              </a:spcBef>
              <a:buNone/>
            </a:pPr>
            <a:r>
              <a:t/>
            </a:r>
            <a:endParaRPr sz="3000">
              <a:solidFill>
                <a:schemeClr val="dk1"/>
              </a:solidFill>
              <a:latin typeface="Calibri"/>
              <a:ea typeface="Calibri"/>
              <a:cs typeface="Calibri"/>
              <a:sym typeface="Calibri"/>
            </a:endParaRPr>
          </a:p>
          <a:p>
            <a:pPr lvl="0" rtl="0" algn="l">
              <a:lnSpc>
                <a:spcPct val="115000"/>
              </a:lnSpc>
              <a:spcBef>
                <a:spcPts val="0"/>
              </a:spcBef>
              <a:spcAft>
                <a:spcPts val="1600"/>
              </a:spcAft>
              <a:buNone/>
            </a:pPr>
            <a:r>
              <a:t/>
            </a:r>
            <a:endParaRPr sz="2400">
              <a:solidFill>
                <a:srgbClr val="FFFFFF"/>
              </a:solidFill>
              <a:latin typeface="Calibri"/>
              <a:ea typeface="Calibri"/>
              <a:cs typeface="Calibri"/>
              <a:sym typeface="Calibri"/>
            </a:endParaRPr>
          </a:p>
          <a:p>
            <a:pPr lvl="0" algn="l">
              <a:lnSpc>
                <a:spcPct val="115000"/>
              </a:lnSpc>
              <a:spcBef>
                <a:spcPts val="0"/>
              </a:spcBef>
              <a:spcAft>
                <a:spcPts val="1600"/>
              </a:spcAft>
              <a:buNone/>
            </a:pPr>
            <a:r>
              <a:t/>
            </a:r>
            <a:endParaRPr sz="2400">
              <a:solidFill>
                <a:schemeClr val="dk1"/>
              </a:solidFill>
              <a:latin typeface="Calibri"/>
              <a:ea typeface="Calibri"/>
              <a:cs typeface="Calibri"/>
              <a:sym typeface="Calibri"/>
            </a:endParaRPr>
          </a:p>
          <a:p>
            <a:pPr lvl="0">
              <a:spcBef>
                <a:spcPts val="0"/>
              </a:spcBef>
              <a:buNone/>
            </a:pPr>
            <a:r>
              <a:t/>
            </a:r>
            <a:endParaRPr>
              <a:latin typeface="Calibri"/>
              <a:ea typeface="Calibri"/>
              <a:cs typeface="Calibri"/>
              <a:sym typeface="Calibri"/>
            </a:endParaRPr>
          </a:p>
          <a:p>
            <a:pPr lvl="0">
              <a:spcBef>
                <a:spcPts val="0"/>
              </a:spcBef>
              <a:buNone/>
            </a:pPr>
            <a:r>
              <a:t/>
            </a:r>
            <a:endParaRPr>
              <a:latin typeface="Calibri"/>
              <a:ea typeface="Calibri"/>
              <a:cs typeface="Calibri"/>
              <a:sym typeface="Calibri"/>
            </a:endParaRPr>
          </a:p>
          <a:p>
            <a:pPr lvl="0">
              <a:spcBef>
                <a:spcPts val="0"/>
              </a:spcBef>
              <a:buNone/>
            </a:pPr>
            <a:r>
              <a:rPr lang="en">
                <a:latin typeface="Calibri"/>
                <a:ea typeface="Calibri"/>
                <a:cs typeface="Calibri"/>
                <a:sym typeface="Calibri"/>
              </a:rPr>
              <a:t>Grupo 3</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2" name="Shape 132"/>
        <p:cNvGrpSpPr/>
        <p:nvPr/>
      </p:nvGrpSpPr>
      <p:grpSpPr>
        <a:xfrm>
          <a:off x="0" y="0"/>
          <a:ext cx="0" cy="0"/>
          <a:chOff x="0" y="0"/>
          <a:chExt cx="0" cy="0"/>
        </a:xfrm>
      </p:grpSpPr>
      <p:sp>
        <p:nvSpPr>
          <p:cNvPr id="133" name="Shape 13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Simulación interactiva</a:t>
            </a:r>
          </a:p>
        </p:txBody>
      </p:sp>
      <p:sp>
        <p:nvSpPr>
          <p:cNvPr id="134" name="Shape 134"/>
          <p:cNvSpPr txBox="1"/>
          <p:nvPr>
            <p:ph idx="1" type="body"/>
          </p:nvPr>
        </p:nvSpPr>
        <p:spPr>
          <a:xfrm>
            <a:off x="311700" y="1076275"/>
            <a:ext cx="8520600" cy="3836400"/>
          </a:xfrm>
          <a:prstGeom prst="rect">
            <a:avLst/>
          </a:prstGeom>
        </p:spPr>
        <p:txBody>
          <a:bodyPr anchorCtr="0" anchor="t" bIns="91425" lIns="91425" rIns="91425" tIns="91425">
            <a:noAutofit/>
          </a:bodyPr>
          <a:lstStyle/>
          <a:p>
            <a:pPr indent="-355600" lvl="0" marL="457200" rtl="0">
              <a:spcBef>
                <a:spcPts val="0"/>
              </a:spcBef>
              <a:buClr>
                <a:srgbClr val="FFFFFF"/>
              </a:buClr>
              <a:buSzPct val="100000"/>
              <a:buFont typeface="Calibri"/>
              <a:buChar char="❖"/>
            </a:pPr>
            <a:r>
              <a:rPr lang="en" sz="2000">
                <a:solidFill>
                  <a:srgbClr val="FFFFFF"/>
                </a:solidFill>
                <a:latin typeface="Calibri"/>
                <a:ea typeface="Calibri"/>
                <a:cs typeface="Calibri"/>
                <a:sym typeface="Calibri"/>
              </a:rPr>
              <a:t>Simulación: Se recrea un mundo virtual que sólo existe como una </a:t>
            </a:r>
          </a:p>
          <a:p>
            <a:pPr lvl="0" rtl="0">
              <a:spcBef>
                <a:spcPts val="0"/>
              </a:spcBef>
              <a:buNone/>
            </a:pPr>
            <a:r>
              <a:rPr lang="en" sz="2000">
                <a:solidFill>
                  <a:srgbClr val="FFFFFF"/>
                </a:solidFill>
                <a:latin typeface="Calibri"/>
                <a:ea typeface="Calibri"/>
                <a:cs typeface="Calibri"/>
                <a:sym typeface="Calibri"/>
              </a:rPr>
              <a:t>representación digital en la memoria de un equipo. </a:t>
            </a:r>
          </a:p>
          <a:p>
            <a:pPr indent="-355600" lvl="0" marL="457200" rtl="0">
              <a:spcBef>
                <a:spcPts val="0"/>
              </a:spcBef>
              <a:buClr>
                <a:srgbClr val="FFFFFF"/>
              </a:buClr>
              <a:buSzPct val="100000"/>
              <a:buFont typeface="Calibri"/>
              <a:buChar char="❖"/>
            </a:pPr>
            <a:r>
              <a:rPr lang="en" sz="2000">
                <a:solidFill>
                  <a:srgbClr val="FFFFFF"/>
                </a:solidFill>
                <a:latin typeface="Calibri"/>
                <a:ea typeface="Calibri"/>
                <a:cs typeface="Calibri"/>
                <a:sym typeface="Calibri"/>
              </a:rPr>
              <a:t>Interactiva: El usuario puede </a:t>
            </a:r>
          </a:p>
          <a:p>
            <a:pPr lvl="0" rtl="0">
              <a:spcBef>
                <a:spcPts val="0"/>
              </a:spcBef>
              <a:buNone/>
            </a:pPr>
            <a:r>
              <a:rPr lang="en" sz="2000">
                <a:solidFill>
                  <a:srgbClr val="FFFFFF"/>
                </a:solidFill>
                <a:latin typeface="Calibri"/>
                <a:ea typeface="Calibri"/>
                <a:cs typeface="Calibri"/>
                <a:sym typeface="Calibri"/>
              </a:rPr>
              <a:t>escoger libremente su movimiento </a:t>
            </a:r>
          </a:p>
          <a:p>
            <a:pPr lvl="0" rtl="0">
              <a:spcBef>
                <a:spcPts val="0"/>
              </a:spcBef>
              <a:buNone/>
            </a:pPr>
            <a:r>
              <a:rPr lang="en" sz="2000">
                <a:solidFill>
                  <a:srgbClr val="FFFFFF"/>
                </a:solidFill>
                <a:latin typeface="Calibri"/>
                <a:ea typeface="Calibri"/>
                <a:cs typeface="Calibri"/>
                <a:sym typeface="Calibri"/>
              </a:rPr>
              <a:t>por la escena y, por tanto, sus </a:t>
            </a:r>
          </a:p>
          <a:p>
            <a:pPr lvl="0" rtl="0">
              <a:spcBef>
                <a:spcPts val="0"/>
              </a:spcBef>
              <a:buNone/>
            </a:pPr>
            <a:r>
              <a:rPr lang="en" sz="2000">
                <a:solidFill>
                  <a:srgbClr val="FFFFFF"/>
                </a:solidFill>
                <a:latin typeface="Calibri"/>
                <a:ea typeface="Calibri"/>
                <a:cs typeface="Calibri"/>
                <a:sym typeface="Calibri"/>
              </a:rPr>
              <a:t>acciones afectan de forma directa a </a:t>
            </a:r>
          </a:p>
          <a:p>
            <a:pPr lvl="0" rtl="0">
              <a:spcBef>
                <a:spcPts val="0"/>
              </a:spcBef>
              <a:buNone/>
            </a:pPr>
            <a:r>
              <a:rPr lang="en" sz="2000">
                <a:solidFill>
                  <a:srgbClr val="FFFFFF"/>
                </a:solidFill>
                <a:latin typeface="Calibri"/>
                <a:ea typeface="Calibri"/>
                <a:cs typeface="Calibri"/>
                <a:sym typeface="Calibri"/>
              </a:rPr>
              <a:t>las imágenes que verá. </a:t>
            </a:r>
          </a:p>
          <a:p>
            <a:pPr lvl="0" rtl="0">
              <a:spcBef>
                <a:spcPts val="0"/>
              </a:spcBef>
              <a:buNone/>
            </a:pPr>
            <a:r>
              <a:t/>
            </a:r>
            <a:endParaRPr sz="2000">
              <a:solidFill>
                <a:srgbClr val="FFFFFF"/>
              </a:solidFill>
              <a:latin typeface="Calibri"/>
              <a:ea typeface="Calibri"/>
              <a:cs typeface="Calibri"/>
              <a:sym typeface="Calibri"/>
            </a:endParaRPr>
          </a:p>
          <a:p>
            <a:pPr lvl="0">
              <a:spcBef>
                <a:spcPts val="0"/>
              </a:spcBef>
              <a:buNone/>
            </a:pPr>
            <a:r>
              <a:t/>
            </a:r>
            <a:endParaRPr sz="2000">
              <a:solidFill>
                <a:srgbClr val="FFFFFF"/>
              </a:solidFill>
              <a:latin typeface="Calibri"/>
              <a:ea typeface="Calibri"/>
              <a:cs typeface="Calibri"/>
              <a:sym typeface="Calibri"/>
            </a:endParaRPr>
          </a:p>
        </p:txBody>
      </p:sp>
      <p:pic>
        <p:nvPicPr>
          <p:cNvPr descr="Simulacion Interactiva.jpg" id="135" name="Shape 135"/>
          <p:cNvPicPr preferRelativeResize="0"/>
          <p:nvPr/>
        </p:nvPicPr>
        <p:blipFill>
          <a:blip r:embed="rId3">
            <a:alphaModFix/>
          </a:blip>
          <a:stretch>
            <a:fillRect/>
          </a:stretch>
        </p:blipFill>
        <p:spPr>
          <a:xfrm>
            <a:off x="4434125" y="2169475"/>
            <a:ext cx="4457700" cy="2819400"/>
          </a:xfrm>
          <a:prstGeom prst="rect">
            <a:avLst/>
          </a:prstGeom>
          <a:noFill/>
          <a:ln cap="flat" cmpd="sng" w="9525">
            <a:solidFill>
              <a:srgbClr val="000000"/>
            </a:solidFill>
            <a:prstDash val="solid"/>
            <a:round/>
            <a:headEnd len="med" w="med" type="none"/>
            <a:tailEnd len="med" w="med"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9" name="Shape 139"/>
        <p:cNvGrpSpPr/>
        <p:nvPr/>
      </p:nvGrpSpPr>
      <p:grpSpPr>
        <a:xfrm>
          <a:off x="0" y="0"/>
          <a:ext cx="0" cy="0"/>
          <a:chOff x="0" y="0"/>
          <a:chExt cx="0" cy="0"/>
        </a:xfrm>
      </p:grpSpPr>
      <p:sp>
        <p:nvSpPr>
          <p:cNvPr id="140" name="Shape 140"/>
          <p:cNvSpPr txBox="1"/>
          <p:nvPr>
            <p:ph type="title"/>
          </p:nvPr>
        </p:nvSpPr>
        <p:spPr>
          <a:xfrm>
            <a:off x="311700" y="490900"/>
            <a:ext cx="8520600" cy="572700"/>
          </a:xfrm>
          <a:prstGeom prst="rect">
            <a:avLst/>
          </a:prstGeom>
        </p:spPr>
        <p:txBody>
          <a:bodyPr anchorCtr="0" anchor="t" bIns="91425" lIns="91425" rIns="91425" tIns="91425">
            <a:noAutofit/>
          </a:bodyPr>
          <a:lstStyle/>
          <a:p>
            <a:pPr lvl="0">
              <a:spcBef>
                <a:spcPts val="0"/>
              </a:spcBef>
              <a:buNone/>
            </a:pPr>
            <a:r>
              <a:rPr lang="en"/>
              <a:t>Interacción implícita</a:t>
            </a:r>
          </a:p>
        </p:txBody>
      </p:sp>
      <p:sp>
        <p:nvSpPr>
          <p:cNvPr id="141" name="Shape 141"/>
          <p:cNvSpPr txBox="1"/>
          <p:nvPr>
            <p:ph idx="1" type="body"/>
          </p:nvPr>
        </p:nvSpPr>
        <p:spPr>
          <a:xfrm>
            <a:off x="4393500" y="1063600"/>
            <a:ext cx="4561800" cy="3773700"/>
          </a:xfrm>
          <a:prstGeom prst="rect">
            <a:avLst/>
          </a:prstGeom>
        </p:spPr>
        <p:txBody>
          <a:bodyPr anchorCtr="0" anchor="t" bIns="91425" lIns="91425" rIns="91425" tIns="91425">
            <a:noAutofit/>
          </a:bodyPr>
          <a:lstStyle/>
          <a:p>
            <a:pPr indent="-381000" lvl="0" marL="457200" rtl="0">
              <a:spcBef>
                <a:spcPts val="0"/>
              </a:spcBef>
              <a:buClr>
                <a:srgbClr val="FFFFFF"/>
              </a:buClr>
              <a:buSzPct val="100000"/>
              <a:buFont typeface="Calibri"/>
              <a:buChar char="❖"/>
            </a:pPr>
            <a:r>
              <a:rPr lang="en" sz="2400">
                <a:solidFill>
                  <a:srgbClr val="FFFFFF"/>
                </a:solidFill>
                <a:latin typeface="Calibri"/>
                <a:ea typeface="Calibri"/>
                <a:cs typeface="Calibri"/>
                <a:sym typeface="Calibri"/>
              </a:rPr>
              <a:t>Interacción Clásica:                    --Comandos o una interfaz gráfica.                              --Sistemas basados en ventanas e íconos.</a:t>
            </a:r>
          </a:p>
          <a:p>
            <a:pPr indent="-381000" lvl="0" marL="457200" rtl="0">
              <a:spcBef>
                <a:spcPts val="0"/>
              </a:spcBef>
              <a:buClr>
                <a:srgbClr val="FFFFFF"/>
              </a:buClr>
              <a:buSzPct val="100000"/>
              <a:buFont typeface="Calibri"/>
              <a:buChar char="❖"/>
            </a:pPr>
            <a:r>
              <a:rPr lang="en" sz="2400">
                <a:solidFill>
                  <a:srgbClr val="FFFFFF"/>
                </a:solidFill>
                <a:latin typeface="Calibri"/>
                <a:ea typeface="Calibri"/>
                <a:cs typeface="Calibri"/>
                <a:sym typeface="Calibri"/>
              </a:rPr>
              <a:t>El s</a:t>
            </a:r>
            <a:r>
              <a:rPr lang="en" sz="2400">
                <a:solidFill>
                  <a:srgbClr val="FFFFFF"/>
                </a:solidFill>
                <a:latin typeface="Calibri"/>
                <a:ea typeface="Calibri"/>
                <a:cs typeface="Calibri"/>
                <a:sym typeface="Calibri"/>
              </a:rPr>
              <a:t>istema captura la voluntad del usuario </a:t>
            </a:r>
            <a:r>
              <a:rPr lang="en" sz="2400">
                <a:solidFill>
                  <a:srgbClr val="FFFFFF"/>
                </a:solidFill>
                <a:latin typeface="Calibri"/>
                <a:ea typeface="Calibri"/>
                <a:cs typeface="Calibri"/>
                <a:sym typeface="Calibri"/>
              </a:rPr>
              <a:t>implícita </a:t>
            </a:r>
            <a:r>
              <a:rPr lang="en" sz="2400">
                <a:solidFill>
                  <a:srgbClr val="FFFFFF"/>
                </a:solidFill>
                <a:latin typeface="Calibri"/>
                <a:ea typeface="Calibri"/>
                <a:cs typeface="Calibri"/>
                <a:sym typeface="Calibri"/>
              </a:rPr>
              <a:t>en sus movimientos naturales. </a:t>
            </a:r>
          </a:p>
          <a:p>
            <a:pPr lvl="0" rtl="0">
              <a:spcBef>
                <a:spcPts val="0"/>
              </a:spcBef>
              <a:buNone/>
            </a:pPr>
            <a:r>
              <a:t/>
            </a:r>
            <a:endParaRPr sz="2400">
              <a:solidFill>
                <a:srgbClr val="FFFFFF"/>
              </a:solidFill>
              <a:latin typeface="Calibri"/>
              <a:ea typeface="Calibri"/>
              <a:cs typeface="Calibri"/>
              <a:sym typeface="Calibri"/>
            </a:endParaRPr>
          </a:p>
          <a:p>
            <a:pPr lvl="0">
              <a:spcBef>
                <a:spcPts val="0"/>
              </a:spcBef>
              <a:buNone/>
            </a:pPr>
            <a:r>
              <a:t/>
            </a:r>
            <a:endParaRPr sz="2400">
              <a:solidFill>
                <a:srgbClr val="FFFFFF"/>
              </a:solidFill>
              <a:latin typeface="Calibri"/>
              <a:ea typeface="Calibri"/>
              <a:cs typeface="Calibri"/>
              <a:sym typeface="Calibri"/>
            </a:endParaRPr>
          </a:p>
        </p:txBody>
      </p:sp>
      <p:pic>
        <p:nvPicPr>
          <p:cNvPr descr="Interaccion Implicita.jpg" id="142" name="Shape 142"/>
          <p:cNvPicPr preferRelativeResize="0"/>
          <p:nvPr/>
        </p:nvPicPr>
        <p:blipFill>
          <a:blip r:embed="rId3">
            <a:alphaModFix/>
          </a:blip>
          <a:stretch>
            <a:fillRect/>
          </a:stretch>
        </p:blipFill>
        <p:spPr>
          <a:xfrm>
            <a:off x="311700" y="1548949"/>
            <a:ext cx="3940975" cy="2627300"/>
          </a:xfrm>
          <a:prstGeom prst="rect">
            <a:avLst/>
          </a:prstGeom>
          <a:noFill/>
          <a:ln cap="flat" cmpd="sng" w="9525">
            <a:solidFill>
              <a:srgbClr val="000000"/>
            </a:solidFill>
            <a:prstDash val="solid"/>
            <a:round/>
            <a:headEnd len="med" w="med" type="none"/>
            <a:tailEnd len="med" w="med"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6" name="Shape 146"/>
        <p:cNvGrpSpPr/>
        <p:nvPr/>
      </p:nvGrpSpPr>
      <p:grpSpPr>
        <a:xfrm>
          <a:off x="0" y="0"/>
          <a:ext cx="0" cy="0"/>
          <a:chOff x="0" y="0"/>
          <a:chExt cx="0" cy="0"/>
        </a:xfrm>
      </p:grpSpPr>
      <p:sp>
        <p:nvSpPr>
          <p:cNvPr id="147" name="Shape 147"/>
          <p:cNvSpPr txBox="1"/>
          <p:nvPr>
            <p:ph type="title"/>
          </p:nvPr>
        </p:nvSpPr>
        <p:spPr>
          <a:xfrm>
            <a:off x="311700" y="337875"/>
            <a:ext cx="8520600" cy="572700"/>
          </a:xfrm>
          <a:prstGeom prst="rect">
            <a:avLst/>
          </a:prstGeom>
        </p:spPr>
        <p:txBody>
          <a:bodyPr anchorCtr="0" anchor="t" bIns="91425" lIns="91425" rIns="91425" tIns="91425">
            <a:noAutofit/>
          </a:bodyPr>
          <a:lstStyle/>
          <a:p>
            <a:pPr lvl="0">
              <a:spcBef>
                <a:spcPts val="0"/>
              </a:spcBef>
              <a:buNone/>
            </a:pPr>
            <a:r>
              <a:rPr lang="en"/>
              <a:t>Inmerción sensorial</a:t>
            </a:r>
          </a:p>
        </p:txBody>
      </p:sp>
      <p:sp>
        <p:nvSpPr>
          <p:cNvPr id="148" name="Shape 148"/>
          <p:cNvSpPr txBox="1"/>
          <p:nvPr>
            <p:ph idx="1" type="body"/>
          </p:nvPr>
        </p:nvSpPr>
        <p:spPr>
          <a:xfrm>
            <a:off x="311700" y="1017725"/>
            <a:ext cx="8520600" cy="3551100"/>
          </a:xfrm>
          <a:prstGeom prst="rect">
            <a:avLst/>
          </a:prstGeom>
        </p:spPr>
        <p:txBody>
          <a:bodyPr anchorCtr="0" anchor="t" bIns="91425" lIns="91425" rIns="91425" tIns="91425">
            <a:noAutofit/>
          </a:bodyPr>
          <a:lstStyle/>
          <a:p>
            <a:pPr indent="-228600" lvl="0" marL="457200" rtl="0">
              <a:spcBef>
                <a:spcPts val="0"/>
              </a:spcBef>
              <a:buClr>
                <a:srgbClr val="FFFFFF"/>
              </a:buClr>
              <a:buFont typeface="Calibri"/>
              <a:buChar char="❖"/>
            </a:pPr>
            <a:r>
              <a:rPr lang="en">
                <a:solidFill>
                  <a:srgbClr val="FFFFFF"/>
                </a:solidFill>
                <a:latin typeface="Calibri"/>
                <a:ea typeface="Calibri"/>
                <a:cs typeface="Calibri"/>
                <a:sym typeface="Calibri"/>
              </a:rPr>
              <a:t>Desconexión de los sentidos del mundo real y la conexión al mundo virtual.</a:t>
            </a:r>
          </a:p>
          <a:p>
            <a:pPr indent="-228600" lvl="0" marL="457200" rtl="0">
              <a:spcBef>
                <a:spcPts val="0"/>
              </a:spcBef>
              <a:buClr>
                <a:srgbClr val="FFFFFF"/>
              </a:buClr>
              <a:buFont typeface="Calibri"/>
              <a:buChar char="❖"/>
            </a:pPr>
            <a:r>
              <a:rPr lang="en">
                <a:solidFill>
                  <a:srgbClr val="FFFFFF"/>
                </a:solidFill>
                <a:latin typeface="Calibri"/>
                <a:ea typeface="Calibri"/>
                <a:cs typeface="Calibri"/>
                <a:sym typeface="Calibri"/>
              </a:rPr>
              <a:t>El usuario deja de percibir el entorno que le rodea y pasa a estar inmerso dentro del mundo virtual que recrea el computador en tiempo real.</a:t>
            </a:r>
          </a:p>
          <a:p>
            <a:pPr lvl="0">
              <a:spcBef>
                <a:spcPts val="0"/>
              </a:spcBef>
              <a:buNone/>
            </a:pPr>
            <a:r>
              <a:t/>
            </a:r>
            <a:endParaRPr>
              <a:solidFill>
                <a:srgbClr val="FFFFFF"/>
              </a:solidFill>
              <a:latin typeface="Calibri"/>
              <a:ea typeface="Calibri"/>
              <a:cs typeface="Calibri"/>
              <a:sym typeface="Calibri"/>
            </a:endParaRPr>
          </a:p>
        </p:txBody>
      </p:sp>
      <p:pic>
        <p:nvPicPr>
          <p:cNvPr descr="Inmersion Sensorial.jpg" id="149" name="Shape 149"/>
          <p:cNvPicPr preferRelativeResize="0"/>
          <p:nvPr/>
        </p:nvPicPr>
        <p:blipFill>
          <a:blip r:embed="rId3">
            <a:alphaModFix/>
          </a:blip>
          <a:stretch>
            <a:fillRect/>
          </a:stretch>
        </p:blipFill>
        <p:spPr>
          <a:xfrm>
            <a:off x="1845475" y="2117951"/>
            <a:ext cx="5453049" cy="2882325"/>
          </a:xfrm>
          <a:prstGeom prst="rect">
            <a:avLst/>
          </a:prstGeom>
          <a:noFill/>
          <a:ln cap="flat" cmpd="sng" w="9525">
            <a:solidFill>
              <a:srgbClr val="000000"/>
            </a:solidFill>
            <a:prstDash val="solid"/>
            <a:round/>
            <a:headEnd len="med" w="med" type="none"/>
            <a:tailEnd len="med" w="med"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3" name="Shape 153"/>
        <p:cNvGrpSpPr/>
        <p:nvPr/>
      </p:nvGrpSpPr>
      <p:grpSpPr>
        <a:xfrm>
          <a:off x="0" y="0"/>
          <a:ext cx="0" cy="0"/>
          <a:chOff x="0" y="0"/>
          <a:chExt cx="0" cy="0"/>
        </a:xfrm>
      </p:grpSpPr>
      <p:sp>
        <p:nvSpPr>
          <p:cNvPr id="154" name="Shape 154"/>
          <p:cNvSpPr txBox="1"/>
          <p:nvPr>
            <p:ph type="title"/>
          </p:nvPr>
        </p:nvSpPr>
        <p:spPr>
          <a:xfrm>
            <a:off x="311700" y="337875"/>
            <a:ext cx="8520600" cy="1606200"/>
          </a:xfrm>
          <a:prstGeom prst="rect">
            <a:avLst/>
          </a:prstGeom>
        </p:spPr>
        <p:txBody>
          <a:bodyPr anchorCtr="0" anchor="t" bIns="91425" lIns="91425" rIns="91425" tIns="91425">
            <a:noAutofit/>
          </a:bodyPr>
          <a:lstStyle/>
          <a:p>
            <a:pPr lvl="0" rtl="0">
              <a:spcBef>
                <a:spcPts val="0"/>
              </a:spcBef>
              <a:buNone/>
            </a:pPr>
            <a:r>
              <a:rPr lang="en"/>
              <a:t>Teniendo en cuenta siempre que el impacto y sensación también depende de nuestra edad y experiencias previas...</a:t>
            </a:r>
          </a:p>
        </p:txBody>
      </p:sp>
      <p:sp>
        <p:nvSpPr>
          <p:cNvPr descr="The images show the hilarious reaction of the elderly, who when putting the virtual reality glasses attacks him uncontrollable laughter and only manages to say &quot;Oh, my God!&quot; To be prey to the emotion and surprise." id="155" name="Shape 155" title="Grandmother virtual reality test">
            <a:hlinkClick r:id="rId3"/>
          </p:cNvPr>
          <p:cNvSpPr/>
          <p:nvPr/>
        </p:nvSpPr>
        <p:spPr>
          <a:xfrm>
            <a:off x="2069225" y="1535925"/>
            <a:ext cx="6606724" cy="3429000"/>
          </a:xfrm>
          <a:prstGeom prst="rect">
            <a:avLst/>
          </a:prstGeom>
          <a:blipFill>
            <a:blip r:embed="rId4">
              <a:alphaModFix/>
            </a:blip>
            <a:stretch>
              <a:fillRect/>
            </a:stretch>
          </a:blipFill>
          <a:ln cap="flat" cmpd="sng" w="9525">
            <a:solidFill>
              <a:srgbClr val="FFFFFF"/>
            </a:solidFill>
            <a:prstDash val="solid"/>
            <a:round/>
            <a:headEnd len="med" w="med" type="none"/>
            <a:tailEnd len="med" w="med" type="none"/>
          </a:ln>
        </p:spPr>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9" name="Shape 159"/>
        <p:cNvGrpSpPr/>
        <p:nvPr/>
      </p:nvGrpSpPr>
      <p:grpSpPr>
        <a:xfrm>
          <a:off x="0" y="0"/>
          <a:ext cx="0" cy="0"/>
          <a:chOff x="0" y="0"/>
          <a:chExt cx="0" cy="0"/>
        </a:xfrm>
      </p:grpSpPr>
      <p:sp>
        <p:nvSpPr>
          <p:cNvPr id="160" name="Shape 160"/>
          <p:cNvSpPr txBox="1"/>
          <p:nvPr>
            <p:ph type="title"/>
          </p:nvPr>
        </p:nvSpPr>
        <p:spPr>
          <a:xfrm>
            <a:off x="671250" y="2141250"/>
            <a:ext cx="7852200" cy="861000"/>
          </a:xfrm>
          <a:prstGeom prst="rect">
            <a:avLst/>
          </a:prstGeom>
        </p:spPr>
        <p:txBody>
          <a:bodyPr anchorCtr="0" anchor="ctr" bIns="91425" lIns="91425" rIns="91425" tIns="91425">
            <a:noAutofit/>
          </a:bodyPr>
          <a:lstStyle/>
          <a:p>
            <a:pPr lvl="0">
              <a:spcBef>
                <a:spcPts val="0"/>
              </a:spcBef>
              <a:buNone/>
            </a:pPr>
            <a:r>
              <a:rPr lang="en"/>
              <a:t>Aplicaciones de la Realidad Virtual</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4" name="Shape 164"/>
        <p:cNvGrpSpPr/>
        <p:nvPr/>
      </p:nvGrpSpPr>
      <p:grpSpPr>
        <a:xfrm>
          <a:off x="0" y="0"/>
          <a:ext cx="0" cy="0"/>
          <a:chOff x="0" y="0"/>
          <a:chExt cx="0" cy="0"/>
        </a:xfrm>
      </p:grpSpPr>
      <p:sp>
        <p:nvSpPr>
          <p:cNvPr id="165" name="Shape 165"/>
          <p:cNvSpPr txBox="1"/>
          <p:nvPr>
            <p:ph type="title"/>
          </p:nvPr>
        </p:nvSpPr>
        <p:spPr>
          <a:xfrm>
            <a:off x="0" y="0"/>
            <a:ext cx="8520600" cy="572700"/>
          </a:xfrm>
          <a:prstGeom prst="rect">
            <a:avLst/>
          </a:prstGeom>
        </p:spPr>
        <p:txBody>
          <a:bodyPr anchorCtr="0" anchor="t" bIns="91425" lIns="91425" rIns="91425" tIns="91425">
            <a:noAutofit/>
          </a:bodyPr>
          <a:lstStyle/>
          <a:p>
            <a:pPr lvl="0">
              <a:spcBef>
                <a:spcPts val="0"/>
              </a:spcBef>
              <a:buNone/>
            </a:pPr>
            <a:r>
              <a:rPr lang="en"/>
              <a:t>Realidad Virtual en marketing</a:t>
            </a:r>
          </a:p>
        </p:txBody>
      </p:sp>
      <p:pic>
        <p:nvPicPr>
          <p:cNvPr descr="Resultado de imagen para VR Immersive" id="166" name="Shape 166"/>
          <p:cNvPicPr preferRelativeResize="0"/>
          <p:nvPr/>
        </p:nvPicPr>
        <p:blipFill>
          <a:blip r:embed="rId3">
            <a:alphaModFix/>
          </a:blip>
          <a:stretch>
            <a:fillRect/>
          </a:stretch>
        </p:blipFill>
        <p:spPr>
          <a:xfrm>
            <a:off x="6222999" y="261987"/>
            <a:ext cx="2921000" cy="2154297"/>
          </a:xfrm>
          <a:prstGeom prst="rect">
            <a:avLst/>
          </a:prstGeom>
          <a:noFill/>
          <a:ln>
            <a:noFill/>
          </a:ln>
        </p:spPr>
      </p:pic>
      <p:pic>
        <p:nvPicPr>
          <p:cNvPr descr="Resultado de imagen para VR impactful" id="167" name="Shape 167"/>
          <p:cNvPicPr preferRelativeResize="0"/>
          <p:nvPr/>
        </p:nvPicPr>
        <p:blipFill>
          <a:blip r:embed="rId4">
            <a:alphaModFix/>
          </a:blip>
          <a:stretch>
            <a:fillRect/>
          </a:stretch>
        </p:blipFill>
        <p:spPr>
          <a:xfrm>
            <a:off x="155850" y="572700"/>
            <a:ext cx="3823824" cy="2549225"/>
          </a:xfrm>
          <a:prstGeom prst="rect">
            <a:avLst/>
          </a:prstGeom>
          <a:noFill/>
          <a:ln>
            <a:noFill/>
          </a:ln>
        </p:spPr>
      </p:pic>
      <p:pic>
        <p:nvPicPr>
          <p:cNvPr descr="Resultado de imagen para VR memorable" id="168" name="Shape 168"/>
          <p:cNvPicPr preferRelativeResize="0"/>
          <p:nvPr/>
        </p:nvPicPr>
        <p:blipFill>
          <a:blip r:embed="rId5">
            <a:alphaModFix/>
          </a:blip>
          <a:stretch>
            <a:fillRect/>
          </a:stretch>
        </p:blipFill>
        <p:spPr>
          <a:xfrm>
            <a:off x="155850" y="2888275"/>
            <a:ext cx="2921000" cy="1905000"/>
          </a:xfrm>
          <a:prstGeom prst="rect">
            <a:avLst/>
          </a:prstGeom>
          <a:noFill/>
          <a:ln>
            <a:noFill/>
          </a:ln>
        </p:spPr>
      </p:pic>
      <p:pic>
        <p:nvPicPr>
          <p:cNvPr descr="Resultado de imagen para VR novel" id="169" name="Shape 169"/>
          <p:cNvPicPr preferRelativeResize="0"/>
          <p:nvPr/>
        </p:nvPicPr>
        <p:blipFill>
          <a:blip r:embed="rId6">
            <a:alphaModFix/>
          </a:blip>
          <a:stretch>
            <a:fillRect/>
          </a:stretch>
        </p:blipFill>
        <p:spPr>
          <a:xfrm>
            <a:off x="4066050" y="2201600"/>
            <a:ext cx="2921000" cy="2921000"/>
          </a:xfrm>
          <a:prstGeom prst="rect">
            <a:avLst/>
          </a:prstGeom>
          <a:noFill/>
          <a:ln>
            <a:noFill/>
          </a:ln>
        </p:spPr>
      </p:pic>
      <p:sp>
        <p:nvSpPr>
          <p:cNvPr id="170" name="Shape 170"/>
          <p:cNvSpPr txBox="1"/>
          <p:nvPr/>
        </p:nvSpPr>
        <p:spPr>
          <a:xfrm>
            <a:off x="7096750" y="4526925"/>
            <a:ext cx="1712400" cy="464100"/>
          </a:xfrm>
          <a:prstGeom prst="rect">
            <a:avLst/>
          </a:prstGeom>
          <a:noFill/>
          <a:ln>
            <a:noFill/>
          </a:ln>
        </p:spPr>
        <p:txBody>
          <a:bodyPr anchorCtr="0" anchor="t" bIns="91425" lIns="91425" rIns="91425" tIns="91425">
            <a:noAutofit/>
          </a:bodyPr>
          <a:lstStyle/>
          <a:p>
            <a:pPr lvl="0">
              <a:spcBef>
                <a:spcPts val="0"/>
              </a:spcBef>
              <a:buNone/>
            </a:pPr>
            <a:r>
              <a:rPr lang="en" sz="2400">
                <a:solidFill>
                  <a:schemeClr val="dk1"/>
                </a:solidFill>
                <a:latin typeface="Calibri"/>
                <a:ea typeface="Calibri"/>
                <a:cs typeface="Calibri"/>
                <a:sym typeface="Calibri"/>
              </a:rPr>
              <a:t>Inmersiva</a:t>
            </a:r>
          </a:p>
        </p:txBody>
      </p:sp>
      <p:sp>
        <p:nvSpPr>
          <p:cNvPr id="171" name="Shape 171"/>
          <p:cNvSpPr txBox="1"/>
          <p:nvPr/>
        </p:nvSpPr>
        <p:spPr>
          <a:xfrm>
            <a:off x="7248900" y="2416275"/>
            <a:ext cx="1712400" cy="464100"/>
          </a:xfrm>
          <a:prstGeom prst="rect">
            <a:avLst/>
          </a:prstGeom>
          <a:noFill/>
          <a:ln>
            <a:noFill/>
          </a:ln>
        </p:spPr>
        <p:txBody>
          <a:bodyPr anchorCtr="0" anchor="t" bIns="91425" lIns="91425" rIns="91425" tIns="91425">
            <a:noAutofit/>
          </a:bodyPr>
          <a:lstStyle/>
          <a:p>
            <a:pPr lvl="0" rtl="0">
              <a:spcBef>
                <a:spcPts val="0"/>
              </a:spcBef>
              <a:buNone/>
            </a:pPr>
            <a:r>
              <a:rPr lang="en" sz="2400">
                <a:solidFill>
                  <a:schemeClr val="dk1"/>
                </a:solidFill>
                <a:latin typeface="Calibri"/>
                <a:ea typeface="Calibri"/>
                <a:cs typeface="Calibri"/>
                <a:sym typeface="Calibri"/>
              </a:rPr>
              <a:t>Impactante</a:t>
            </a:r>
          </a:p>
        </p:txBody>
      </p:sp>
      <p:sp>
        <p:nvSpPr>
          <p:cNvPr id="172" name="Shape 172"/>
          <p:cNvSpPr txBox="1"/>
          <p:nvPr/>
        </p:nvSpPr>
        <p:spPr>
          <a:xfrm>
            <a:off x="1081600" y="4658487"/>
            <a:ext cx="1712400" cy="464100"/>
          </a:xfrm>
          <a:prstGeom prst="rect">
            <a:avLst/>
          </a:prstGeom>
          <a:noFill/>
          <a:ln>
            <a:noFill/>
          </a:ln>
        </p:spPr>
        <p:txBody>
          <a:bodyPr anchorCtr="0" anchor="t" bIns="91425" lIns="91425" rIns="91425" tIns="91425">
            <a:noAutofit/>
          </a:bodyPr>
          <a:lstStyle/>
          <a:p>
            <a:pPr lvl="0" rtl="0">
              <a:spcBef>
                <a:spcPts val="0"/>
              </a:spcBef>
              <a:buNone/>
            </a:pPr>
            <a:r>
              <a:rPr lang="en" sz="2400">
                <a:solidFill>
                  <a:schemeClr val="dk1"/>
                </a:solidFill>
                <a:latin typeface="Calibri"/>
                <a:ea typeface="Calibri"/>
                <a:cs typeface="Calibri"/>
                <a:sym typeface="Calibri"/>
              </a:rPr>
              <a:t>Memorable</a:t>
            </a:r>
          </a:p>
        </p:txBody>
      </p:sp>
      <p:sp>
        <p:nvSpPr>
          <p:cNvPr id="173" name="Shape 173"/>
          <p:cNvSpPr txBox="1"/>
          <p:nvPr/>
        </p:nvSpPr>
        <p:spPr>
          <a:xfrm>
            <a:off x="3979662" y="951187"/>
            <a:ext cx="1852200" cy="572700"/>
          </a:xfrm>
          <a:prstGeom prst="rect">
            <a:avLst/>
          </a:prstGeom>
          <a:noFill/>
          <a:ln>
            <a:noFill/>
          </a:ln>
        </p:spPr>
        <p:txBody>
          <a:bodyPr anchorCtr="0" anchor="t" bIns="91425" lIns="91425" rIns="91425" tIns="91425">
            <a:noAutofit/>
          </a:bodyPr>
          <a:lstStyle/>
          <a:p>
            <a:pPr lvl="0" rtl="0">
              <a:spcBef>
                <a:spcPts val="0"/>
              </a:spcBef>
              <a:buNone/>
            </a:pPr>
            <a:r>
              <a:rPr lang="en" sz="2400">
                <a:solidFill>
                  <a:schemeClr val="dk1"/>
                </a:solidFill>
                <a:latin typeface="Calibri"/>
                <a:ea typeface="Calibri"/>
                <a:cs typeface="Calibri"/>
                <a:sym typeface="Calibri"/>
              </a:rPr>
              <a:t>Innovadora</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7" name="Shape 177"/>
        <p:cNvGrpSpPr/>
        <p:nvPr/>
      </p:nvGrpSpPr>
      <p:grpSpPr>
        <a:xfrm>
          <a:off x="0" y="0"/>
          <a:ext cx="0" cy="0"/>
          <a:chOff x="0" y="0"/>
          <a:chExt cx="0" cy="0"/>
        </a:xfrm>
      </p:grpSpPr>
      <p:sp>
        <p:nvSpPr>
          <p:cNvPr id="178" name="Shape 178"/>
          <p:cNvSpPr txBox="1"/>
          <p:nvPr>
            <p:ph type="title"/>
          </p:nvPr>
        </p:nvSpPr>
        <p:spPr>
          <a:xfrm>
            <a:off x="311700" y="271075"/>
            <a:ext cx="8520600" cy="572700"/>
          </a:xfrm>
          <a:prstGeom prst="rect">
            <a:avLst/>
          </a:prstGeom>
        </p:spPr>
        <p:txBody>
          <a:bodyPr anchorCtr="0" anchor="t" bIns="91425" lIns="91425" rIns="91425" tIns="91425">
            <a:noAutofit/>
          </a:bodyPr>
          <a:lstStyle/>
          <a:p>
            <a:pPr lvl="0">
              <a:spcBef>
                <a:spcPts val="0"/>
              </a:spcBef>
              <a:buNone/>
            </a:pPr>
            <a:r>
              <a:rPr lang="en"/>
              <a:t>Aplicaciones de RV</a:t>
            </a:r>
          </a:p>
        </p:txBody>
      </p:sp>
      <p:pic>
        <p:nvPicPr>
          <p:cNvPr descr="Resultado de imagen para bart simpson jugando dardos virtuales" id="179" name="Shape 179"/>
          <p:cNvPicPr preferRelativeResize="0"/>
          <p:nvPr/>
        </p:nvPicPr>
        <p:blipFill>
          <a:blip r:embed="rId3">
            <a:alphaModFix/>
          </a:blip>
          <a:stretch>
            <a:fillRect/>
          </a:stretch>
        </p:blipFill>
        <p:spPr>
          <a:xfrm>
            <a:off x="1885924" y="983899"/>
            <a:ext cx="5800099" cy="3869974"/>
          </a:xfrm>
          <a:prstGeom prst="rect">
            <a:avLst/>
          </a:prstGeom>
          <a:noFill/>
          <a:ln cap="flat" cmpd="sng" w="9525">
            <a:solidFill>
              <a:srgbClr val="000000"/>
            </a:solidFill>
            <a:prstDash val="solid"/>
            <a:round/>
            <a:headEnd len="med" w="med" type="none"/>
            <a:tailEnd len="med" w="med"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3" name="Shape 183"/>
        <p:cNvGrpSpPr/>
        <p:nvPr/>
      </p:nvGrpSpPr>
      <p:grpSpPr>
        <a:xfrm>
          <a:off x="0" y="0"/>
          <a:ext cx="0" cy="0"/>
          <a:chOff x="0" y="0"/>
          <a:chExt cx="0" cy="0"/>
        </a:xfrm>
      </p:grpSpPr>
      <p:sp>
        <p:nvSpPr>
          <p:cNvPr id="184" name="Shape 184"/>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Aplicaciones de RV en educación</a:t>
            </a:r>
          </a:p>
        </p:txBody>
      </p:sp>
      <p:sp>
        <p:nvSpPr>
          <p:cNvPr id="185" name="Shape 185"/>
          <p:cNvSpPr txBox="1"/>
          <p:nvPr>
            <p:ph idx="1" type="body"/>
          </p:nvPr>
        </p:nvSpPr>
        <p:spPr>
          <a:xfrm>
            <a:off x="311700" y="1504550"/>
            <a:ext cx="8520600" cy="2996100"/>
          </a:xfrm>
          <a:prstGeom prst="rect">
            <a:avLst/>
          </a:prstGeom>
        </p:spPr>
        <p:txBody>
          <a:bodyPr anchorCtr="0" anchor="t" bIns="91425" lIns="91425" rIns="91425" tIns="91425">
            <a:noAutofit/>
          </a:bodyPr>
          <a:lstStyle/>
          <a:p>
            <a:pPr indent="-381000" lvl="0" marL="457200" rtl="0">
              <a:spcBef>
                <a:spcPts val="0"/>
              </a:spcBef>
              <a:buClr>
                <a:srgbClr val="FFFFFF"/>
              </a:buClr>
              <a:buSzPct val="100000"/>
              <a:buFont typeface="Calibri"/>
              <a:buChar char="❖"/>
            </a:pPr>
            <a:r>
              <a:rPr lang="en" sz="2400">
                <a:solidFill>
                  <a:srgbClr val="FFFFFF"/>
                </a:solidFill>
                <a:latin typeface="Calibri"/>
                <a:ea typeface="Calibri"/>
                <a:cs typeface="Calibri"/>
                <a:sym typeface="Calibri"/>
              </a:rPr>
              <a:t>Visitas de campo.</a:t>
            </a:r>
          </a:p>
          <a:p>
            <a:pPr indent="-381000" lvl="0" marL="457200" rtl="0">
              <a:spcBef>
                <a:spcPts val="0"/>
              </a:spcBef>
              <a:buClr>
                <a:srgbClr val="FFFFFF"/>
              </a:buClr>
              <a:buSzPct val="100000"/>
              <a:buFont typeface="Calibri"/>
              <a:buChar char="❖"/>
            </a:pPr>
            <a:r>
              <a:rPr lang="en" sz="2400">
                <a:solidFill>
                  <a:srgbClr val="FFFFFF"/>
                </a:solidFill>
                <a:latin typeface="Calibri"/>
                <a:ea typeface="Calibri"/>
                <a:cs typeface="Calibri"/>
                <a:sym typeface="Calibri"/>
              </a:rPr>
              <a:t>Entrenamientos.</a:t>
            </a:r>
          </a:p>
          <a:p>
            <a:pPr indent="-381000" lvl="0" marL="457200" rtl="0">
              <a:spcBef>
                <a:spcPts val="0"/>
              </a:spcBef>
              <a:buClr>
                <a:srgbClr val="FFFFFF"/>
              </a:buClr>
              <a:buSzPct val="100000"/>
              <a:buFont typeface="Calibri"/>
              <a:buChar char="❖"/>
            </a:pPr>
            <a:r>
              <a:rPr lang="en" sz="2400">
                <a:solidFill>
                  <a:srgbClr val="FFFFFF"/>
                </a:solidFill>
                <a:latin typeface="Calibri"/>
                <a:ea typeface="Calibri"/>
                <a:cs typeface="Calibri"/>
                <a:sym typeface="Calibri"/>
              </a:rPr>
              <a:t>Reclutamientos.</a:t>
            </a:r>
          </a:p>
          <a:p>
            <a:pPr indent="-381000" lvl="0" marL="457200" rtl="0">
              <a:spcBef>
                <a:spcPts val="0"/>
              </a:spcBef>
              <a:buClr>
                <a:srgbClr val="FFFFFF"/>
              </a:buClr>
              <a:buSzPct val="100000"/>
              <a:buFont typeface="Calibri"/>
              <a:buChar char="❖"/>
            </a:pPr>
            <a:r>
              <a:rPr lang="en" sz="2400">
                <a:solidFill>
                  <a:srgbClr val="FFFFFF"/>
                </a:solidFill>
                <a:latin typeface="Calibri"/>
                <a:ea typeface="Calibri"/>
                <a:cs typeface="Calibri"/>
                <a:sym typeface="Calibri"/>
              </a:rPr>
              <a:t>Diseño.</a:t>
            </a:r>
          </a:p>
          <a:p>
            <a:pPr indent="-381000" lvl="0" marL="457200" rtl="0">
              <a:spcBef>
                <a:spcPts val="0"/>
              </a:spcBef>
              <a:buClr>
                <a:srgbClr val="FFFFFF"/>
              </a:buClr>
              <a:buSzPct val="100000"/>
              <a:buFont typeface="Calibri"/>
              <a:buChar char="❖"/>
            </a:pPr>
            <a:r>
              <a:rPr lang="en" sz="2400">
                <a:solidFill>
                  <a:srgbClr val="FFFFFF"/>
                </a:solidFill>
                <a:latin typeface="Calibri"/>
                <a:ea typeface="Calibri"/>
                <a:cs typeface="Calibri"/>
                <a:sym typeface="Calibri"/>
              </a:rPr>
              <a:t>Educacion a distancia.</a:t>
            </a:r>
          </a:p>
          <a:p>
            <a:pPr indent="-381000" lvl="0" marL="457200">
              <a:spcBef>
                <a:spcPts val="0"/>
              </a:spcBef>
              <a:buClr>
                <a:srgbClr val="FFFFFF"/>
              </a:buClr>
              <a:buSzPct val="100000"/>
              <a:buFont typeface="Calibri"/>
              <a:buChar char="❖"/>
            </a:pPr>
            <a:r>
              <a:rPr lang="en" sz="2400">
                <a:solidFill>
                  <a:srgbClr val="FFFFFF"/>
                </a:solidFill>
                <a:latin typeface="Calibri"/>
                <a:ea typeface="Calibri"/>
                <a:cs typeface="Calibri"/>
                <a:sym typeface="Calibri"/>
              </a:rPr>
              <a:t>Colaboracion.</a:t>
            </a:r>
          </a:p>
        </p:txBody>
      </p:sp>
      <p:pic>
        <p:nvPicPr>
          <p:cNvPr id="186" name="Shape 186"/>
          <p:cNvPicPr preferRelativeResize="0"/>
          <p:nvPr/>
        </p:nvPicPr>
        <p:blipFill>
          <a:blip r:embed="rId3">
            <a:alphaModFix/>
          </a:blip>
          <a:stretch>
            <a:fillRect/>
          </a:stretch>
        </p:blipFill>
        <p:spPr>
          <a:xfrm>
            <a:off x="4074322" y="1424350"/>
            <a:ext cx="4901299" cy="2880524"/>
          </a:xfrm>
          <a:prstGeom prst="rect">
            <a:avLst/>
          </a:prstGeom>
          <a:noFill/>
          <a:ln cap="flat" cmpd="sng" w="9525">
            <a:solidFill>
              <a:srgbClr val="000000"/>
            </a:solidFill>
            <a:prstDash val="solid"/>
            <a:round/>
            <a:headEnd len="med" w="med" type="none"/>
            <a:tailEnd len="med" w="med"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0" name="Shape 190"/>
        <p:cNvGrpSpPr/>
        <p:nvPr/>
      </p:nvGrpSpPr>
      <p:grpSpPr>
        <a:xfrm>
          <a:off x="0" y="0"/>
          <a:ext cx="0" cy="0"/>
          <a:chOff x="0" y="0"/>
          <a:chExt cx="0" cy="0"/>
        </a:xfrm>
      </p:grpSpPr>
      <p:sp>
        <p:nvSpPr>
          <p:cNvPr id="191" name="Shape 19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Desventajas de RV</a:t>
            </a:r>
          </a:p>
        </p:txBody>
      </p:sp>
      <p:sp>
        <p:nvSpPr>
          <p:cNvPr id="192" name="Shape 192"/>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spcBef>
                <a:spcPts val="1400"/>
              </a:spcBef>
              <a:spcAft>
                <a:spcPts val="400"/>
              </a:spcAft>
              <a:buNone/>
            </a:pPr>
            <a:r>
              <a:rPr b="1" lang="en" sz="2400">
                <a:solidFill>
                  <a:srgbClr val="FFFFFF"/>
                </a:solidFill>
                <a:latin typeface="Calibri"/>
                <a:ea typeface="Calibri"/>
                <a:cs typeface="Calibri"/>
                <a:sym typeface="Calibri"/>
              </a:rPr>
              <a:t>Training and Educación</a:t>
            </a:r>
          </a:p>
          <a:p>
            <a:pPr indent="-311150" lvl="0" marL="457200" rtl="0">
              <a:spcBef>
                <a:spcPts val="1400"/>
              </a:spcBef>
              <a:spcAft>
                <a:spcPts val="400"/>
              </a:spcAft>
              <a:buClr>
                <a:srgbClr val="FFFFFF"/>
              </a:buClr>
              <a:buSzPct val="100000"/>
              <a:buFont typeface="Arial"/>
              <a:buChar char="❖"/>
            </a:pPr>
            <a:r>
              <a:rPr b="1" lang="en" sz="1300">
                <a:solidFill>
                  <a:srgbClr val="FFFFFF"/>
                </a:solidFill>
                <a:latin typeface="Arial"/>
                <a:ea typeface="Arial"/>
                <a:cs typeface="Arial"/>
                <a:sym typeface="Arial"/>
              </a:rPr>
              <a:t>La realidad virtual que modele el mundo real de una forma pobre, producirá resultados pobres.</a:t>
            </a:r>
          </a:p>
          <a:p>
            <a:pPr lvl="0" rtl="0" algn="r">
              <a:spcBef>
                <a:spcPts val="1400"/>
              </a:spcBef>
              <a:spcAft>
                <a:spcPts val="400"/>
              </a:spcAft>
              <a:buNone/>
            </a:pPr>
            <a:r>
              <a:rPr b="1" lang="en" sz="2400">
                <a:solidFill>
                  <a:srgbClr val="FFFFFF"/>
                </a:solidFill>
                <a:latin typeface="Calibri"/>
                <a:ea typeface="Calibri"/>
                <a:cs typeface="Calibri"/>
                <a:sym typeface="Calibri"/>
              </a:rPr>
              <a:t>Entertainment and Gaming</a:t>
            </a:r>
          </a:p>
          <a:p>
            <a:pPr indent="-311150" lvl="0" marL="457200" rtl="0" algn="r">
              <a:spcBef>
                <a:spcPts val="1400"/>
              </a:spcBef>
              <a:spcAft>
                <a:spcPts val="400"/>
              </a:spcAft>
              <a:buClr>
                <a:srgbClr val="FFFFFF"/>
              </a:buClr>
              <a:buSzPct val="100000"/>
              <a:buFont typeface="Arial"/>
              <a:buChar char="❖"/>
            </a:pPr>
            <a:r>
              <a:rPr b="1" lang="en" sz="1300">
                <a:solidFill>
                  <a:srgbClr val="FFFFFF"/>
                </a:solidFill>
                <a:latin typeface="Arial"/>
                <a:ea typeface="Arial"/>
                <a:cs typeface="Arial"/>
                <a:sym typeface="Arial"/>
              </a:rPr>
              <a:t>En algunos casos, la RV produce desensibilización lo que interfiere con la capacidad de percibir y reaccionar ante experiencias reales, o que alientan la elección de la RV sobre la vida real.</a:t>
            </a:r>
          </a:p>
          <a:p>
            <a:pPr lvl="0" rtl="0">
              <a:spcBef>
                <a:spcPts val="1400"/>
              </a:spcBef>
              <a:spcAft>
                <a:spcPts val="400"/>
              </a:spcAft>
              <a:buNone/>
            </a:pPr>
            <a:r>
              <a:rPr b="1" lang="en" sz="2400">
                <a:solidFill>
                  <a:srgbClr val="FFFFFF"/>
                </a:solidFill>
                <a:latin typeface="Calibri"/>
                <a:ea typeface="Calibri"/>
                <a:cs typeface="Calibri"/>
                <a:sym typeface="Calibri"/>
              </a:rPr>
              <a:t>Help and Health</a:t>
            </a:r>
          </a:p>
          <a:p>
            <a:pPr indent="-311150" lvl="0" marL="457200" rtl="0">
              <a:spcBef>
                <a:spcPts val="1400"/>
              </a:spcBef>
              <a:spcAft>
                <a:spcPts val="400"/>
              </a:spcAft>
              <a:buClr>
                <a:srgbClr val="FFFFFF"/>
              </a:buClr>
              <a:buSzPct val="100000"/>
              <a:buFont typeface="Arial"/>
              <a:buChar char="❖"/>
            </a:pPr>
            <a:r>
              <a:rPr b="1" lang="en" sz="1300">
                <a:solidFill>
                  <a:srgbClr val="FFFFFF"/>
                </a:solidFill>
                <a:latin typeface="Arial"/>
                <a:ea typeface="Arial"/>
                <a:cs typeface="Arial"/>
                <a:sym typeface="Arial"/>
              </a:rPr>
              <a:t>Si se vuelve muy real o muestra una recuperación más rápida en una rehabilitación antes de que el paciente pueda hacerlo o asimilarlo en la realidad, puede causar retrocesos en el tratamiento.</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6" name="Shape 196"/>
        <p:cNvGrpSpPr/>
        <p:nvPr/>
      </p:nvGrpSpPr>
      <p:grpSpPr>
        <a:xfrm>
          <a:off x="0" y="0"/>
          <a:ext cx="0" cy="0"/>
          <a:chOff x="0" y="0"/>
          <a:chExt cx="0" cy="0"/>
        </a:xfrm>
      </p:grpSpPr>
      <p:sp>
        <p:nvSpPr>
          <p:cNvPr id="197" name="Shape 197"/>
          <p:cNvSpPr txBox="1"/>
          <p:nvPr>
            <p:ph type="title"/>
          </p:nvPr>
        </p:nvSpPr>
        <p:spPr>
          <a:xfrm>
            <a:off x="311700" y="0"/>
            <a:ext cx="8520600" cy="572700"/>
          </a:xfrm>
          <a:prstGeom prst="rect">
            <a:avLst/>
          </a:prstGeom>
        </p:spPr>
        <p:txBody>
          <a:bodyPr anchorCtr="0" anchor="t" bIns="91425" lIns="91425" rIns="91425" tIns="91425">
            <a:noAutofit/>
          </a:bodyPr>
          <a:lstStyle/>
          <a:p>
            <a:pPr lvl="0">
              <a:spcBef>
                <a:spcPts val="0"/>
              </a:spcBef>
              <a:buNone/>
            </a:pPr>
            <a:r>
              <a:rPr lang="en"/>
              <a:t>Peligros de la realidad virtual</a:t>
            </a:r>
          </a:p>
        </p:txBody>
      </p:sp>
      <p:sp>
        <p:nvSpPr>
          <p:cNvPr descr="Jukin Media Verified (Original) * For licensing / permission to use: Contact - licensing(at)jukinmediadotcom" id="198" name="Shape 198" title="Oculus rift fail">
            <a:hlinkClick r:id="rId3"/>
          </p:cNvPr>
          <p:cNvSpPr/>
          <p:nvPr/>
        </p:nvSpPr>
        <p:spPr>
          <a:xfrm>
            <a:off x="1036800" y="679899"/>
            <a:ext cx="7125525" cy="4356800"/>
          </a:xfrm>
          <a:prstGeom prst="rect">
            <a:avLst/>
          </a:prstGeom>
          <a:blipFill>
            <a:blip r:embed="rId4">
              <a:alphaModFix/>
            </a:blip>
            <a:stretch>
              <a:fillRect/>
            </a:stretch>
          </a:blipFill>
          <a:ln cap="flat" cmpd="sng" w="9525">
            <a:solidFill>
              <a:srgbClr val="000000"/>
            </a:solidFill>
            <a:prstDash val="solid"/>
            <a:round/>
            <a:headEnd len="med" w="med" type="none"/>
            <a:tailEnd len="med" w="med" type="none"/>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4" name="Shape 64"/>
        <p:cNvGrpSpPr/>
        <p:nvPr/>
      </p:nvGrpSpPr>
      <p:grpSpPr>
        <a:xfrm>
          <a:off x="0" y="0"/>
          <a:ext cx="0" cy="0"/>
          <a:chOff x="0" y="0"/>
          <a:chExt cx="0" cy="0"/>
        </a:xfrm>
      </p:grpSpPr>
      <p:sp>
        <p:nvSpPr>
          <p:cNvPr id="65" name="Shape 65"/>
          <p:cNvSpPr/>
          <p:nvPr/>
        </p:nvSpPr>
        <p:spPr>
          <a:xfrm>
            <a:off x="0" y="0"/>
            <a:ext cx="9144000" cy="5143500"/>
          </a:xfrm>
          <a:prstGeom prst="rect">
            <a:avLst/>
          </a:prstGeom>
          <a:solidFill>
            <a:srgbClr val="FFFFFF"/>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66" name="Shape 6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Integrantes</a:t>
            </a:r>
          </a:p>
        </p:txBody>
      </p:sp>
      <p:sp>
        <p:nvSpPr>
          <p:cNvPr id="67" name="Shape 67"/>
          <p:cNvSpPr txBox="1"/>
          <p:nvPr>
            <p:ph type="title"/>
          </p:nvPr>
        </p:nvSpPr>
        <p:spPr>
          <a:xfrm>
            <a:off x="92825" y="299125"/>
            <a:ext cx="8520600" cy="572700"/>
          </a:xfrm>
          <a:prstGeom prst="rect">
            <a:avLst/>
          </a:prstGeom>
        </p:spPr>
        <p:txBody>
          <a:bodyPr anchorCtr="0" anchor="t" bIns="91425" lIns="91425" rIns="91425" tIns="91425">
            <a:noAutofit/>
          </a:bodyPr>
          <a:lstStyle/>
          <a:p>
            <a:pPr lvl="0" rtl="0">
              <a:spcBef>
                <a:spcPts val="0"/>
              </a:spcBef>
              <a:buNone/>
            </a:pPr>
            <a:r>
              <a:rPr lang="en">
                <a:solidFill>
                  <a:srgbClr val="000000"/>
                </a:solidFill>
              </a:rPr>
              <a:t>Integrantes</a:t>
            </a:r>
          </a:p>
        </p:txBody>
      </p:sp>
      <p:pic>
        <p:nvPicPr>
          <p:cNvPr descr="jorgelina.jpg" id="68" name="Shape 68"/>
          <p:cNvPicPr preferRelativeResize="0"/>
          <p:nvPr/>
        </p:nvPicPr>
        <p:blipFill rotWithShape="1">
          <a:blip r:embed="rId3">
            <a:alphaModFix/>
          </a:blip>
          <a:srcRect b="0" l="0" r="0" t="0"/>
          <a:stretch/>
        </p:blipFill>
        <p:spPr>
          <a:xfrm>
            <a:off x="384649" y="1469849"/>
            <a:ext cx="2275875" cy="2203800"/>
          </a:xfrm>
          <a:prstGeom prst="rect">
            <a:avLst/>
          </a:prstGeom>
          <a:noFill/>
          <a:ln>
            <a:noFill/>
          </a:ln>
        </p:spPr>
      </p:pic>
      <p:sp>
        <p:nvSpPr>
          <p:cNvPr id="69" name="Shape 69"/>
          <p:cNvSpPr txBox="1"/>
          <p:nvPr/>
        </p:nvSpPr>
        <p:spPr>
          <a:xfrm>
            <a:off x="1580750" y="2602150"/>
            <a:ext cx="2334600" cy="60900"/>
          </a:xfrm>
          <a:prstGeom prst="rect">
            <a:avLst/>
          </a:prstGeom>
          <a:noFill/>
          <a:ln>
            <a:noFill/>
          </a:ln>
        </p:spPr>
        <p:txBody>
          <a:bodyPr anchorCtr="0" anchor="t" bIns="91425" lIns="91425" rIns="91425" tIns="91425">
            <a:noAutofit/>
          </a:bodyPr>
          <a:lstStyle/>
          <a:p>
            <a:pPr lvl="0">
              <a:spcBef>
                <a:spcPts val="0"/>
              </a:spcBef>
              <a:buNone/>
            </a:pPr>
            <a:r>
              <a:t/>
            </a:r>
            <a:endParaRPr/>
          </a:p>
        </p:txBody>
      </p:sp>
      <p:pic>
        <p:nvPicPr>
          <p:cNvPr descr="santiago.jpg" id="70" name="Shape 70"/>
          <p:cNvPicPr preferRelativeResize="0"/>
          <p:nvPr/>
        </p:nvPicPr>
        <p:blipFill rotWithShape="1">
          <a:blip r:embed="rId4">
            <a:alphaModFix/>
          </a:blip>
          <a:srcRect b="0" l="0" r="0" t="0"/>
          <a:stretch/>
        </p:blipFill>
        <p:spPr>
          <a:xfrm>
            <a:off x="3361099" y="1469849"/>
            <a:ext cx="2275875" cy="2203800"/>
          </a:xfrm>
          <a:prstGeom prst="rect">
            <a:avLst/>
          </a:prstGeom>
          <a:noFill/>
          <a:ln>
            <a:noFill/>
          </a:ln>
        </p:spPr>
      </p:pic>
      <p:pic>
        <p:nvPicPr>
          <p:cNvPr descr="facundo.jpg" id="71" name="Shape 71"/>
          <p:cNvPicPr preferRelativeResize="0"/>
          <p:nvPr/>
        </p:nvPicPr>
        <p:blipFill>
          <a:blip r:embed="rId5">
            <a:alphaModFix/>
          </a:blip>
          <a:stretch>
            <a:fillRect/>
          </a:stretch>
        </p:blipFill>
        <p:spPr>
          <a:xfrm>
            <a:off x="6337549" y="1469849"/>
            <a:ext cx="2275875" cy="2203800"/>
          </a:xfrm>
          <a:prstGeom prst="rect">
            <a:avLst/>
          </a:prstGeom>
          <a:noFill/>
          <a:ln>
            <a:noFill/>
          </a:ln>
        </p:spPr>
      </p:pic>
      <p:sp>
        <p:nvSpPr>
          <p:cNvPr id="72" name="Shape 72"/>
          <p:cNvSpPr txBox="1"/>
          <p:nvPr/>
        </p:nvSpPr>
        <p:spPr>
          <a:xfrm>
            <a:off x="384687" y="3733000"/>
            <a:ext cx="2275800" cy="498600"/>
          </a:xfrm>
          <a:prstGeom prst="rect">
            <a:avLst/>
          </a:prstGeom>
          <a:noFill/>
          <a:ln>
            <a:noFill/>
          </a:ln>
        </p:spPr>
        <p:txBody>
          <a:bodyPr anchorCtr="0" anchor="ctr" bIns="91425" lIns="91425" rIns="91425" tIns="91425">
            <a:noAutofit/>
          </a:bodyPr>
          <a:lstStyle/>
          <a:p>
            <a:pPr lvl="0" algn="ctr">
              <a:spcBef>
                <a:spcPts val="0"/>
              </a:spcBef>
              <a:buNone/>
            </a:pPr>
            <a:r>
              <a:rPr b="1" lang="en"/>
              <a:t>Jorgelina</a:t>
            </a:r>
          </a:p>
          <a:p>
            <a:pPr lvl="0" algn="ctr">
              <a:spcBef>
                <a:spcPts val="0"/>
              </a:spcBef>
              <a:buNone/>
            </a:pPr>
            <a:r>
              <a:rPr b="1" lang="en"/>
              <a:t>Rial</a:t>
            </a:r>
          </a:p>
        </p:txBody>
      </p:sp>
      <p:sp>
        <p:nvSpPr>
          <p:cNvPr id="73" name="Shape 73"/>
          <p:cNvSpPr txBox="1"/>
          <p:nvPr/>
        </p:nvSpPr>
        <p:spPr>
          <a:xfrm>
            <a:off x="3361125" y="3733000"/>
            <a:ext cx="2275800" cy="498600"/>
          </a:xfrm>
          <a:prstGeom prst="rect">
            <a:avLst/>
          </a:prstGeom>
          <a:noFill/>
          <a:ln>
            <a:noFill/>
          </a:ln>
        </p:spPr>
        <p:txBody>
          <a:bodyPr anchorCtr="0" anchor="ctr" bIns="91425" lIns="91425" rIns="91425" tIns="91425">
            <a:noAutofit/>
          </a:bodyPr>
          <a:lstStyle/>
          <a:p>
            <a:pPr lvl="0" rtl="0" algn="ctr">
              <a:spcBef>
                <a:spcPts val="0"/>
              </a:spcBef>
              <a:buNone/>
            </a:pPr>
            <a:r>
              <a:rPr b="1" lang="en"/>
              <a:t>Santiago</a:t>
            </a:r>
            <a:br>
              <a:rPr b="1" lang="en"/>
            </a:br>
            <a:r>
              <a:rPr b="1" lang="en"/>
              <a:t>Peralta</a:t>
            </a:r>
          </a:p>
        </p:txBody>
      </p:sp>
      <p:sp>
        <p:nvSpPr>
          <p:cNvPr id="74" name="Shape 74"/>
          <p:cNvSpPr txBox="1"/>
          <p:nvPr/>
        </p:nvSpPr>
        <p:spPr>
          <a:xfrm>
            <a:off x="6337537" y="3733000"/>
            <a:ext cx="2275800" cy="498600"/>
          </a:xfrm>
          <a:prstGeom prst="rect">
            <a:avLst/>
          </a:prstGeom>
          <a:noFill/>
          <a:ln>
            <a:noFill/>
          </a:ln>
        </p:spPr>
        <p:txBody>
          <a:bodyPr anchorCtr="0" anchor="ctr" bIns="91425" lIns="91425" rIns="91425" tIns="91425">
            <a:noAutofit/>
          </a:bodyPr>
          <a:lstStyle/>
          <a:p>
            <a:pPr lvl="0" rtl="0" algn="ctr">
              <a:spcBef>
                <a:spcPts val="0"/>
              </a:spcBef>
              <a:buNone/>
            </a:pPr>
            <a:r>
              <a:rPr b="1" lang="en"/>
              <a:t>Facundo</a:t>
            </a:r>
            <a:br>
              <a:rPr b="1" lang="en"/>
            </a:br>
            <a:r>
              <a:rPr b="1" lang="en"/>
              <a:t>Obregon</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2" name="Shape 202"/>
        <p:cNvGrpSpPr/>
        <p:nvPr/>
      </p:nvGrpSpPr>
      <p:grpSpPr>
        <a:xfrm>
          <a:off x="0" y="0"/>
          <a:ext cx="0" cy="0"/>
          <a:chOff x="0" y="0"/>
          <a:chExt cx="0" cy="0"/>
        </a:xfrm>
      </p:grpSpPr>
      <p:pic>
        <p:nvPicPr>
          <p:cNvPr descr="0000060168.png" id="203" name="Shape 203"/>
          <p:cNvPicPr preferRelativeResize="0"/>
          <p:nvPr/>
        </p:nvPicPr>
        <p:blipFill>
          <a:blip r:embed="rId3">
            <a:alphaModFix/>
          </a:blip>
          <a:stretch>
            <a:fillRect/>
          </a:stretch>
        </p:blipFill>
        <p:spPr>
          <a:xfrm>
            <a:off x="-58687" y="-807500"/>
            <a:ext cx="9261374" cy="6946024"/>
          </a:xfrm>
          <a:prstGeom prst="rect">
            <a:avLst/>
          </a:prstGeom>
          <a:noFill/>
          <a:ln>
            <a:noFill/>
          </a:ln>
        </p:spPr>
      </p:pic>
      <p:sp>
        <p:nvSpPr>
          <p:cNvPr id="204" name="Shape 204"/>
          <p:cNvSpPr txBox="1"/>
          <p:nvPr>
            <p:ph type="title"/>
          </p:nvPr>
        </p:nvSpPr>
        <p:spPr>
          <a:xfrm>
            <a:off x="311700" y="4302650"/>
            <a:ext cx="8520600" cy="572700"/>
          </a:xfrm>
          <a:prstGeom prst="rect">
            <a:avLst/>
          </a:prstGeom>
        </p:spPr>
        <p:txBody>
          <a:bodyPr anchorCtr="0" anchor="t" bIns="91425" lIns="91425" rIns="91425" tIns="91425">
            <a:noAutofit/>
          </a:bodyPr>
          <a:lstStyle/>
          <a:p>
            <a:pPr lvl="0">
              <a:spcBef>
                <a:spcPts val="0"/>
              </a:spcBef>
              <a:buNone/>
            </a:pPr>
            <a:r>
              <a:rPr lang="en" sz="4800"/>
              <a:t>Conclusión</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8" name="Shape 208"/>
        <p:cNvGrpSpPr/>
        <p:nvPr/>
      </p:nvGrpSpPr>
      <p:grpSpPr>
        <a:xfrm>
          <a:off x="0" y="0"/>
          <a:ext cx="0" cy="0"/>
          <a:chOff x="0" y="0"/>
          <a:chExt cx="0" cy="0"/>
        </a:xfrm>
      </p:grpSpPr>
      <p:sp>
        <p:nvSpPr>
          <p:cNvPr id="209" name="Shape 209"/>
          <p:cNvSpPr txBox="1"/>
          <p:nvPr>
            <p:ph type="title"/>
          </p:nvPr>
        </p:nvSpPr>
        <p:spPr>
          <a:xfrm>
            <a:off x="671250" y="2141250"/>
            <a:ext cx="7852200" cy="861000"/>
          </a:xfrm>
          <a:prstGeom prst="rect">
            <a:avLst/>
          </a:prstGeom>
        </p:spPr>
        <p:txBody>
          <a:bodyPr anchorCtr="0" anchor="ctr" bIns="91425" lIns="91425" rIns="91425" tIns="91425">
            <a:noAutofit/>
          </a:bodyPr>
          <a:lstStyle/>
          <a:p>
            <a:pPr lvl="0">
              <a:spcBef>
                <a:spcPts val="0"/>
              </a:spcBef>
              <a:buNone/>
            </a:pPr>
            <a:r>
              <a:rPr lang="en"/>
              <a:t>Q &amp; A</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3" name="Shape 213"/>
        <p:cNvGrpSpPr/>
        <p:nvPr/>
      </p:nvGrpSpPr>
      <p:grpSpPr>
        <a:xfrm>
          <a:off x="0" y="0"/>
          <a:ext cx="0" cy="0"/>
          <a:chOff x="0" y="0"/>
          <a:chExt cx="0" cy="0"/>
        </a:xfrm>
      </p:grpSpPr>
      <p:sp>
        <p:nvSpPr>
          <p:cNvPr id="214" name="Shape 214"/>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Bibliografia</a:t>
            </a:r>
          </a:p>
        </p:txBody>
      </p:sp>
      <p:sp>
        <p:nvSpPr>
          <p:cNvPr id="215" name="Shape 215"/>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en"/>
              <a:t>10 Best uses of virtual reality in marketing: </a:t>
            </a:r>
            <a:br>
              <a:rPr lang="en"/>
            </a:br>
            <a:r>
              <a:rPr lang="en" u="sng">
                <a:solidFill>
                  <a:schemeClr val="hlink"/>
                </a:solidFill>
                <a:hlinkClick r:id="rId3"/>
              </a:rPr>
              <a:t>http://www.mbryonic.com/best-vr/</a:t>
            </a:r>
          </a:p>
          <a:p>
            <a:pPr indent="-228600" lvl="0" marL="457200" rtl="0">
              <a:spcBef>
                <a:spcPts val="0"/>
              </a:spcBef>
              <a:buChar char="❖"/>
            </a:pPr>
            <a:r>
              <a:rPr lang="en"/>
              <a:t>Introducción a la arquitectura RV:</a:t>
            </a:r>
            <a:br>
              <a:rPr lang="en"/>
            </a:br>
            <a:r>
              <a:rPr lang="en" u="sng">
                <a:solidFill>
                  <a:schemeClr val="hlink"/>
                </a:solidFill>
                <a:hlinkClick r:id="rId4"/>
              </a:rPr>
              <a:t>http://www.cs.upc.edu/~pere/SGI/guions/ArquitecturaRV.pdf</a:t>
            </a:r>
          </a:p>
          <a:p>
            <a:pPr indent="-228600" lvl="0" marL="457200" rtl="0">
              <a:spcBef>
                <a:spcPts val="0"/>
              </a:spcBef>
              <a:buChar char="❖"/>
            </a:pPr>
            <a:r>
              <a:rPr lang="en"/>
              <a:t>Real applications of VR in education: </a:t>
            </a:r>
            <a:br>
              <a:rPr lang="en"/>
            </a:br>
            <a:r>
              <a:rPr lang="en" u="sng">
                <a:solidFill>
                  <a:schemeClr val="hlink"/>
                </a:solidFill>
                <a:hlinkClick r:id="rId5"/>
              </a:rPr>
              <a:t>http://www.internet2.edu/blogs/detail/10002</a:t>
            </a:r>
          </a:p>
          <a:p>
            <a:pPr indent="-228600" lvl="0" marL="457200" rtl="0">
              <a:spcBef>
                <a:spcPts val="0"/>
              </a:spcBef>
              <a:buChar char="❖"/>
            </a:pPr>
            <a:r>
              <a:rPr lang="en"/>
              <a:t>What is VR training: </a:t>
            </a:r>
            <a:r>
              <a:rPr lang="en" u="sng">
                <a:solidFill>
                  <a:schemeClr val="hlink"/>
                </a:solidFill>
                <a:hlinkClick r:id="rId6"/>
              </a:rPr>
              <a:t>http://www.vrs.org.uk/virtual-reality-education/what-is-virtual-reality-training.html</a:t>
            </a:r>
          </a:p>
          <a:p>
            <a:pPr indent="-228600" lvl="0" marL="457200" rtl="0">
              <a:spcBef>
                <a:spcPts val="0"/>
              </a:spcBef>
              <a:buChar char="❖"/>
            </a:pPr>
            <a:r>
              <a:rPr lang="en"/>
              <a:t>Adventages and Disadventages of VR:</a:t>
            </a:r>
            <a:br>
              <a:rPr lang="en"/>
            </a:br>
            <a:r>
              <a:rPr lang="en" u="sng">
                <a:solidFill>
                  <a:schemeClr val="hlink"/>
                </a:solidFill>
                <a:hlinkClick r:id="rId7"/>
              </a:rPr>
              <a:t>https://www.techwalla.com/articles/advantages-disadvantages-of-virtual-reality</a:t>
            </a:r>
          </a:p>
          <a:p>
            <a:pPr lvl="0" rtl="0">
              <a:spcBef>
                <a:spcPts val="0"/>
              </a:spcBef>
              <a:buNone/>
            </a:pPr>
            <a:r>
              <a:t/>
            </a:r>
            <a:endParaRPr/>
          </a:p>
          <a:p>
            <a:pPr lvl="0" rtl="0">
              <a:spcBef>
                <a:spcPts val="0"/>
              </a:spcBef>
              <a:buNone/>
            </a:pPr>
            <a:r>
              <a:t/>
            </a:r>
            <a:endParaRPr/>
          </a:p>
          <a:p>
            <a:pPr lvl="0">
              <a:spcBef>
                <a:spcPts val="0"/>
              </a:spcBef>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9" name="Shape 219"/>
        <p:cNvGrpSpPr/>
        <p:nvPr/>
      </p:nvGrpSpPr>
      <p:grpSpPr>
        <a:xfrm>
          <a:off x="0" y="0"/>
          <a:ext cx="0" cy="0"/>
          <a:chOff x="0" y="0"/>
          <a:chExt cx="0" cy="0"/>
        </a:xfrm>
      </p:grpSpPr>
      <p:sp>
        <p:nvSpPr>
          <p:cNvPr id="220" name="Shape 220"/>
          <p:cNvSpPr txBox="1"/>
          <p:nvPr>
            <p:ph type="title"/>
          </p:nvPr>
        </p:nvSpPr>
        <p:spPr>
          <a:xfrm>
            <a:off x="671250" y="2141250"/>
            <a:ext cx="7852200" cy="861000"/>
          </a:xfrm>
          <a:prstGeom prst="rect">
            <a:avLst/>
          </a:prstGeom>
        </p:spPr>
        <p:txBody>
          <a:bodyPr anchorCtr="0" anchor="ctr" bIns="91425" lIns="91425" rIns="91425" tIns="91425">
            <a:noAutofit/>
          </a:bodyPr>
          <a:lstStyle/>
          <a:p>
            <a:pPr lvl="0">
              <a:spcBef>
                <a:spcPts val="0"/>
              </a:spcBef>
              <a:buNone/>
            </a:pPr>
            <a:r>
              <a:rPr lang="en"/>
              <a:t>GRACIAS!</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4" name="Shape 224"/>
        <p:cNvGrpSpPr/>
        <p:nvPr/>
      </p:nvGrpSpPr>
      <p:grpSpPr>
        <a:xfrm>
          <a:off x="0" y="0"/>
          <a:ext cx="0" cy="0"/>
          <a:chOff x="0" y="0"/>
          <a:chExt cx="0" cy="0"/>
        </a:xfrm>
      </p:grpSpPr>
      <p:pic>
        <p:nvPicPr>
          <p:cNvPr descr="http://hi-project.org/wp-content/uploads/2014/09/The-hi-project-8th-Sept-2014.008.jpg" id="225" name="Shape 22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8" name="Shape 78"/>
        <p:cNvGrpSpPr/>
        <p:nvPr/>
      </p:nvGrpSpPr>
      <p:grpSpPr>
        <a:xfrm>
          <a:off x="0" y="0"/>
          <a:ext cx="0" cy="0"/>
          <a:chOff x="0" y="0"/>
          <a:chExt cx="0" cy="0"/>
        </a:xfrm>
      </p:grpSpPr>
      <p:sp>
        <p:nvSpPr>
          <p:cNvPr id="79" name="Shape 7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Agenda</a:t>
            </a:r>
          </a:p>
        </p:txBody>
      </p:sp>
      <p:sp>
        <p:nvSpPr>
          <p:cNvPr id="80" name="Shape 80"/>
          <p:cNvSpPr txBox="1"/>
          <p:nvPr>
            <p:ph idx="1" type="body"/>
          </p:nvPr>
        </p:nvSpPr>
        <p:spPr>
          <a:xfrm>
            <a:off x="779275" y="1553425"/>
            <a:ext cx="8520600" cy="3416400"/>
          </a:xfrm>
          <a:prstGeom prst="rect">
            <a:avLst/>
          </a:prstGeom>
        </p:spPr>
        <p:txBody>
          <a:bodyPr anchorCtr="0" anchor="t" bIns="91425" lIns="91425" rIns="91425" tIns="91425">
            <a:noAutofit/>
          </a:bodyPr>
          <a:lstStyle/>
          <a:p>
            <a:pPr indent="-381000" lvl="0" marL="457200" rtl="0">
              <a:spcBef>
                <a:spcPts val="0"/>
              </a:spcBef>
              <a:buClr>
                <a:srgbClr val="FFFFFF"/>
              </a:buClr>
              <a:buSzPct val="100000"/>
              <a:buFont typeface="Calibri"/>
              <a:buAutoNum type="arabicPeriod"/>
            </a:pPr>
            <a:r>
              <a:rPr lang="en" sz="2400">
                <a:solidFill>
                  <a:srgbClr val="FFFFFF"/>
                </a:solidFill>
                <a:latin typeface="Calibri"/>
                <a:ea typeface="Calibri"/>
                <a:cs typeface="Calibri"/>
                <a:sym typeface="Calibri"/>
              </a:rPr>
              <a:t>Introduccion</a:t>
            </a:r>
          </a:p>
          <a:p>
            <a:pPr indent="-381000" lvl="0" marL="457200" rtl="0">
              <a:spcBef>
                <a:spcPts val="0"/>
              </a:spcBef>
              <a:buClr>
                <a:srgbClr val="FFFFFF"/>
              </a:buClr>
              <a:buSzPct val="100000"/>
              <a:buFont typeface="Calibri"/>
              <a:buAutoNum type="arabicPeriod"/>
            </a:pPr>
            <a:r>
              <a:rPr lang="en" sz="2400">
                <a:solidFill>
                  <a:srgbClr val="FFFFFF"/>
                </a:solidFill>
                <a:latin typeface="Calibri"/>
                <a:ea typeface="Calibri"/>
                <a:cs typeface="Calibri"/>
                <a:sym typeface="Calibri"/>
              </a:rPr>
              <a:t>Realidad Virtual Vs Realidad Aumentada</a:t>
            </a:r>
          </a:p>
          <a:p>
            <a:pPr indent="-381000" lvl="0" marL="457200" rtl="0">
              <a:spcBef>
                <a:spcPts val="0"/>
              </a:spcBef>
              <a:buClr>
                <a:srgbClr val="FFFFFF"/>
              </a:buClr>
              <a:buSzPct val="100000"/>
              <a:buFont typeface="Calibri"/>
              <a:buAutoNum type="arabicPeriod"/>
            </a:pPr>
            <a:r>
              <a:rPr lang="en" sz="2400">
                <a:solidFill>
                  <a:srgbClr val="FFFFFF"/>
                </a:solidFill>
                <a:latin typeface="Calibri"/>
                <a:ea typeface="Calibri"/>
                <a:cs typeface="Calibri"/>
                <a:sym typeface="Calibri"/>
              </a:rPr>
              <a:t>Aplicaciones de la Realidad Virtual.</a:t>
            </a:r>
          </a:p>
          <a:p>
            <a:pPr indent="-381000" lvl="0" marL="457200" rtl="0">
              <a:spcBef>
                <a:spcPts val="0"/>
              </a:spcBef>
              <a:buClr>
                <a:srgbClr val="FFFFFF"/>
              </a:buClr>
              <a:buSzPct val="100000"/>
              <a:buFont typeface="Calibri"/>
              <a:buAutoNum type="arabicPeriod"/>
            </a:pPr>
            <a:r>
              <a:rPr lang="en" sz="2400">
                <a:solidFill>
                  <a:srgbClr val="FFFFFF"/>
                </a:solidFill>
                <a:latin typeface="Calibri"/>
                <a:ea typeface="Calibri"/>
                <a:cs typeface="Calibri"/>
                <a:sym typeface="Calibri"/>
              </a:rPr>
              <a:t>Conclusion</a:t>
            </a:r>
          </a:p>
          <a:p>
            <a:pPr indent="-381000" lvl="0" marL="457200" rtl="0">
              <a:spcBef>
                <a:spcPts val="0"/>
              </a:spcBef>
              <a:buClr>
                <a:srgbClr val="FFFFFF"/>
              </a:buClr>
              <a:buSzPct val="100000"/>
              <a:buFont typeface="Calibri"/>
              <a:buAutoNum type="arabicPeriod"/>
            </a:pPr>
            <a:r>
              <a:rPr lang="en" sz="2400">
                <a:solidFill>
                  <a:srgbClr val="FFFFFF"/>
                </a:solidFill>
                <a:latin typeface="Calibri"/>
                <a:ea typeface="Calibri"/>
                <a:cs typeface="Calibri"/>
                <a:sym typeface="Calibri"/>
              </a:rPr>
              <a:t>Q &amp; A</a:t>
            </a:r>
          </a:p>
          <a:p>
            <a:pPr lvl="0">
              <a:spcBef>
                <a:spcPts val="0"/>
              </a:spcBef>
              <a:buNone/>
            </a:pPr>
            <a:r>
              <a:t/>
            </a:r>
            <a:endParaRPr sz="24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sp>
        <p:nvSpPr>
          <p:cNvPr id="85" name="Shape 85"/>
          <p:cNvSpPr txBox="1"/>
          <p:nvPr>
            <p:ph type="title"/>
          </p:nvPr>
        </p:nvSpPr>
        <p:spPr>
          <a:xfrm>
            <a:off x="311700" y="111650"/>
            <a:ext cx="8520600" cy="572700"/>
          </a:xfrm>
          <a:prstGeom prst="rect">
            <a:avLst/>
          </a:prstGeom>
        </p:spPr>
        <p:txBody>
          <a:bodyPr anchorCtr="0" anchor="t" bIns="91425" lIns="91425" rIns="91425" tIns="91425">
            <a:noAutofit/>
          </a:bodyPr>
          <a:lstStyle/>
          <a:p>
            <a:pPr lvl="0">
              <a:spcBef>
                <a:spcPts val="0"/>
              </a:spcBef>
              <a:buNone/>
            </a:pPr>
            <a:r>
              <a:rPr lang="en"/>
              <a:t>Interfaces humanas - Definicion</a:t>
            </a:r>
          </a:p>
        </p:txBody>
      </p:sp>
      <p:sp>
        <p:nvSpPr>
          <p:cNvPr id="86" name="Shape 86"/>
          <p:cNvSpPr txBox="1"/>
          <p:nvPr>
            <p:ph idx="1" type="body"/>
          </p:nvPr>
        </p:nvSpPr>
        <p:spPr>
          <a:xfrm>
            <a:off x="311700" y="684350"/>
            <a:ext cx="8520600" cy="4363800"/>
          </a:xfrm>
          <a:prstGeom prst="rect">
            <a:avLst/>
          </a:prstGeom>
        </p:spPr>
        <p:txBody>
          <a:bodyPr anchorCtr="0" anchor="t" bIns="91425" lIns="91425" rIns="91425" tIns="91425">
            <a:noAutofit/>
          </a:bodyPr>
          <a:lstStyle/>
          <a:p>
            <a:pPr lvl="0">
              <a:spcBef>
                <a:spcPts val="0"/>
              </a:spcBef>
              <a:buNone/>
            </a:pPr>
            <a:r>
              <a:rPr lang="en" sz="2400">
                <a:solidFill>
                  <a:srgbClr val="FFFFFF"/>
                </a:solidFill>
                <a:latin typeface="Calibri"/>
                <a:ea typeface="Calibri"/>
                <a:cs typeface="Calibri"/>
                <a:sym typeface="Calibri"/>
              </a:rPr>
              <a:t>Interfaces de usuario para computadores que interactúan directamente, tomando inputs o entradas de las personas y que pueden entregar una salida a los humanos.</a:t>
            </a:r>
          </a:p>
          <a:p>
            <a:pPr lvl="0">
              <a:spcBef>
                <a:spcPts val="0"/>
              </a:spcBef>
              <a:buNone/>
            </a:pPr>
            <a:r>
              <a:t/>
            </a:r>
            <a:endParaRPr sz="2400">
              <a:solidFill>
                <a:srgbClr val="FFFFFF"/>
              </a:solidFill>
              <a:latin typeface="Calibri"/>
              <a:ea typeface="Calibri"/>
              <a:cs typeface="Calibri"/>
              <a:sym typeface="Calibri"/>
            </a:endParaRPr>
          </a:p>
          <a:p>
            <a:pPr lvl="0">
              <a:spcBef>
                <a:spcPts val="0"/>
              </a:spcBef>
              <a:buNone/>
            </a:pPr>
            <a:r>
              <a:t/>
            </a:r>
            <a:endParaRPr sz="2400">
              <a:solidFill>
                <a:srgbClr val="FFFFFF"/>
              </a:solidFill>
              <a:latin typeface="Calibri"/>
              <a:ea typeface="Calibri"/>
              <a:cs typeface="Calibri"/>
              <a:sym typeface="Calibri"/>
            </a:endParaRPr>
          </a:p>
        </p:txBody>
      </p:sp>
      <p:pic>
        <p:nvPicPr>
          <p:cNvPr descr="Interfaces Humanizadas.jpg" id="87" name="Shape 87"/>
          <p:cNvPicPr preferRelativeResize="0"/>
          <p:nvPr/>
        </p:nvPicPr>
        <p:blipFill>
          <a:blip r:embed="rId3">
            <a:alphaModFix/>
          </a:blip>
          <a:stretch>
            <a:fillRect/>
          </a:stretch>
        </p:blipFill>
        <p:spPr>
          <a:xfrm>
            <a:off x="1922863" y="2131898"/>
            <a:ext cx="5298274" cy="2774500"/>
          </a:xfrm>
          <a:prstGeom prst="rect">
            <a:avLst/>
          </a:prstGeom>
          <a:noFill/>
          <a:ln cap="flat" cmpd="sng" w="9525">
            <a:solidFill>
              <a:srgbClr val="000000"/>
            </a:solidFill>
            <a:prstDash val="solid"/>
            <a:round/>
            <a:headEnd len="med" w="med" type="none"/>
            <a:tailEnd len="med" w="med"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1" name="Shape 91"/>
        <p:cNvGrpSpPr/>
        <p:nvPr/>
      </p:nvGrpSpPr>
      <p:grpSpPr>
        <a:xfrm>
          <a:off x="0" y="0"/>
          <a:ext cx="0" cy="0"/>
          <a:chOff x="0" y="0"/>
          <a:chExt cx="0" cy="0"/>
        </a:xfrm>
      </p:grpSpPr>
      <p:sp>
        <p:nvSpPr>
          <p:cNvPr id="92" name="Shape 92"/>
          <p:cNvSpPr txBox="1"/>
          <p:nvPr>
            <p:ph type="title"/>
          </p:nvPr>
        </p:nvSpPr>
        <p:spPr>
          <a:xfrm>
            <a:off x="0" y="92400"/>
            <a:ext cx="8520600" cy="572700"/>
          </a:xfrm>
          <a:prstGeom prst="rect">
            <a:avLst/>
          </a:prstGeom>
        </p:spPr>
        <p:txBody>
          <a:bodyPr anchorCtr="0" anchor="t" bIns="91425" lIns="91425" rIns="91425" tIns="91425">
            <a:noAutofit/>
          </a:bodyPr>
          <a:lstStyle/>
          <a:p>
            <a:pPr lvl="0">
              <a:spcBef>
                <a:spcPts val="0"/>
              </a:spcBef>
              <a:buNone/>
            </a:pPr>
            <a:r>
              <a:rPr lang="en"/>
              <a:t>De qué hablamos cuando nos referimos a Interfaces Humanizadas?</a:t>
            </a:r>
          </a:p>
        </p:txBody>
      </p:sp>
      <p:pic>
        <p:nvPicPr>
          <p:cNvPr descr="Resultado de imagen para smartwatch" id="93" name="Shape 93"/>
          <p:cNvPicPr preferRelativeResize="0"/>
          <p:nvPr/>
        </p:nvPicPr>
        <p:blipFill>
          <a:blip r:embed="rId3">
            <a:alphaModFix/>
          </a:blip>
          <a:stretch>
            <a:fillRect/>
          </a:stretch>
        </p:blipFill>
        <p:spPr>
          <a:xfrm>
            <a:off x="140225" y="3197950"/>
            <a:ext cx="3967300" cy="1860424"/>
          </a:xfrm>
          <a:prstGeom prst="rect">
            <a:avLst/>
          </a:prstGeom>
          <a:noFill/>
          <a:ln>
            <a:noFill/>
          </a:ln>
        </p:spPr>
      </p:pic>
      <p:pic>
        <p:nvPicPr>
          <p:cNvPr descr="Resultado de imagen para zapatillas con gps" id="94" name="Shape 94"/>
          <p:cNvPicPr preferRelativeResize="0"/>
          <p:nvPr/>
        </p:nvPicPr>
        <p:blipFill>
          <a:blip r:embed="rId4">
            <a:alphaModFix/>
          </a:blip>
          <a:stretch>
            <a:fillRect/>
          </a:stretch>
        </p:blipFill>
        <p:spPr>
          <a:xfrm>
            <a:off x="2451762" y="959849"/>
            <a:ext cx="3617074" cy="2055699"/>
          </a:xfrm>
          <a:prstGeom prst="rect">
            <a:avLst/>
          </a:prstGeom>
          <a:noFill/>
          <a:ln>
            <a:noFill/>
          </a:ln>
        </p:spPr>
      </p:pic>
      <p:pic>
        <p:nvPicPr>
          <p:cNvPr descr="Resultado de imagen para micro chips en la piel" id="95" name="Shape 95"/>
          <p:cNvPicPr preferRelativeResize="0"/>
          <p:nvPr/>
        </p:nvPicPr>
        <p:blipFill>
          <a:blip r:embed="rId5">
            <a:alphaModFix/>
          </a:blip>
          <a:stretch>
            <a:fillRect/>
          </a:stretch>
        </p:blipFill>
        <p:spPr>
          <a:xfrm>
            <a:off x="6134900" y="2182375"/>
            <a:ext cx="2899649" cy="2876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9" name="Shape 99"/>
        <p:cNvGrpSpPr/>
        <p:nvPr/>
      </p:nvGrpSpPr>
      <p:grpSpPr>
        <a:xfrm>
          <a:off x="0" y="0"/>
          <a:ext cx="0" cy="0"/>
          <a:chOff x="0" y="0"/>
          <a:chExt cx="0" cy="0"/>
        </a:xfrm>
      </p:grpSpPr>
      <p:sp>
        <p:nvSpPr>
          <p:cNvPr id="100" name="Shape 100"/>
          <p:cNvSpPr txBox="1"/>
          <p:nvPr>
            <p:ph type="title"/>
          </p:nvPr>
        </p:nvSpPr>
        <p:spPr>
          <a:xfrm>
            <a:off x="311700" y="128875"/>
            <a:ext cx="8520600" cy="572700"/>
          </a:xfrm>
          <a:prstGeom prst="rect">
            <a:avLst/>
          </a:prstGeom>
        </p:spPr>
        <p:txBody>
          <a:bodyPr anchorCtr="0" anchor="t" bIns="91425" lIns="91425" rIns="91425" tIns="91425">
            <a:noAutofit/>
          </a:bodyPr>
          <a:lstStyle/>
          <a:p>
            <a:pPr lvl="0">
              <a:spcBef>
                <a:spcPts val="0"/>
              </a:spcBef>
              <a:buNone/>
            </a:pPr>
            <a:r>
              <a:rPr lang="en"/>
              <a:t>Ejemplos</a:t>
            </a:r>
          </a:p>
        </p:txBody>
      </p:sp>
      <p:pic>
        <p:nvPicPr>
          <p:cNvPr descr="Resultado de imagen para apple watch" id="101" name="Shape 101"/>
          <p:cNvPicPr preferRelativeResize="0"/>
          <p:nvPr/>
        </p:nvPicPr>
        <p:blipFill>
          <a:blip r:embed="rId3">
            <a:alphaModFix/>
          </a:blip>
          <a:stretch>
            <a:fillRect/>
          </a:stretch>
        </p:blipFill>
        <p:spPr>
          <a:xfrm>
            <a:off x="311700" y="836350"/>
            <a:ext cx="2472849" cy="1236424"/>
          </a:xfrm>
          <a:prstGeom prst="rect">
            <a:avLst/>
          </a:prstGeom>
          <a:noFill/>
          <a:ln>
            <a:noFill/>
          </a:ln>
        </p:spPr>
      </p:pic>
      <p:sp>
        <p:nvSpPr>
          <p:cNvPr id="102" name="Shape 102"/>
          <p:cNvSpPr txBox="1"/>
          <p:nvPr/>
        </p:nvSpPr>
        <p:spPr>
          <a:xfrm>
            <a:off x="2959250" y="836350"/>
            <a:ext cx="5921700" cy="768600"/>
          </a:xfrm>
          <a:prstGeom prst="rect">
            <a:avLst/>
          </a:prstGeom>
          <a:noFill/>
          <a:ln>
            <a:noFill/>
          </a:ln>
        </p:spPr>
        <p:txBody>
          <a:bodyPr anchorCtr="0" anchor="t" bIns="91425" lIns="91425" rIns="91425" tIns="91425">
            <a:noAutofit/>
          </a:bodyPr>
          <a:lstStyle/>
          <a:p>
            <a:pPr indent="-228600" lvl="0" marL="457200">
              <a:spcBef>
                <a:spcPts val="0"/>
              </a:spcBef>
              <a:buClr>
                <a:srgbClr val="FFFFFF"/>
              </a:buClr>
              <a:buChar char="❖"/>
            </a:pPr>
            <a:r>
              <a:rPr lang="en">
                <a:solidFill>
                  <a:srgbClr val="FFFFFF"/>
                </a:solidFill>
              </a:rPr>
              <a:t>Apple watch </a:t>
            </a:r>
            <a:r>
              <a:rPr lang="en">
                <a:solidFill>
                  <a:srgbClr val="FFFFFF"/>
                </a:solidFill>
              </a:rPr>
              <a:t>crea un nuevo servicio para recomendarte canciones en base a tu actividad física una vez detecte el ritmo de tus latidos del corazón.</a:t>
            </a:r>
          </a:p>
        </p:txBody>
      </p:sp>
      <p:pic>
        <p:nvPicPr>
          <p:cNvPr descr="Resultado de imagen para polo tech" id="103" name="Shape 103"/>
          <p:cNvPicPr preferRelativeResize="0"/>
          <p:nvPr/>
        </p:nvPicPr>
        <p:blipFill>
          <a:blip r:embed="rId4">
            <a:alphaModFix/>
          </a:blip>
          <a:stretch>
            <a:fillRect/>
          </a:stretch>
        </p:blipFill>
        <p:spPr>
          <a:xfrm>
            <a:off x="5969125" y="1713237"/>
            <a:ext cx="3057724" cy="1717024"/>
          </a:xfrm>
          <a:prstGeom prst="rect">
            <a:avLst/>
          </a:prstGeom>
          <a:noFill/>
          <a:ln>
            <a:noFill/>
          </a:ln>
        </p:spPr>
      </p:pic>
      <p:sp>
        <p:nvSpPr>
          <p:cNvPr id="104" name="Shape 104"/>
          <p:cNvSpPr txBox="1"/>
          <p:nvPr/>
        </p:nvSpPr>
        <p:spPr>
          <a:xfrm>
            <a:off x="3247850" y="3774150"/>
            <a:ext cx="5713800" cy="768600"/>
          </a:xfrm>
          <a:prstGeom prst="rect">
            <a:avLst/>
          </a:prstGeom>
          <a:noFill/>
          <a:ln>
            <a:noFill/>
          </a:ln>
        </p:spPr>
        <p:txBody>
          <a:bodyPr anchorCtr="0" anchor="t" bIns="91425" lIns="91425" rIns="91425" tIns="91425">
            <a:noAutofit/>
          </a:bodyPr>
          <a:lstStyle/>
          <a:p>
            <a:pPr indent="-228600" lvl="0" marL="457200" rtl="0">
              <a:spcBef>
                <a:spcPts val="0"/>
              </a:spcBef>
              <a:buClr>
                <a:srgbClr val="FFFFFF"/>
              </a:buClr>
              <a:buChar char="❖"/>
            </a:pPr>
            <a:r>
              <a:rPr lang="en">
                <a:solidFill>
                  <a:srgbClr val="FFFFFF"/>
                </a:solidFill>
              </a:rPr>
              <a:t>Cicret Bracelet, como una tablet pero en tu piel, hace lo que quieras pero en tu brazo.</a:t>
            </a:r>
          </a:p>
        </p:txBody>
      </p:sp>
      <p:pic>
        <p:nvPicPr>
          <p:cNvPr descr="Resultado de imagen para cicret bracelet" id="105" name="Shape 105"/>
          <p:cNvPicPr preferRelativeResize="0"/>
          <p:nvPr/>
        </p:nvPicPr>
        <p:blipFill>
          <a:blip r:embed="rId5">
            <a:alphaModFix/>
          </a:blip>
          <a:stretch>
            <a:fillRect/>
          </a:stretch>
        </p:blipFill>
        <p:spPr>
          <a:xfrm>
            <a:off x="190125" y="3355800"/>
            <a:ext cx="3057724" cy="1605305"/>
          </a:xfrm>
          <a:prstGeom prst="rect">
            <a:avLst/>
          </a:prstGeom>
          <a:noFill/>
          <a:ln>
            <a:noFill/>
          </a:ln>
        </p:spPr>
      </p:pic>
      <p:sp>
        <p:nvSpPr>
          <p:cNvPr id="106" name="Shape 106"/>
          <p:cNvSpPr txBox="1"/>
          <p:nvPr/>
        </p:nvSpPr>
        <p:spPr>
          <a:xfrm>
            <a:off x="311700" y="2096075"/>
            <a:ext cx="5713800" cy="1022700"/>
          </a:xfrm>
          <a:prstGeom prst="rect">
            <a:avLst/>
          </a:prstGeom>
          <a:noFill/>
          <a:ln>
            <a:noFill/>
          </a:ln>
        </p:spPr>
        <p:txBody>
          <a:bodyPr anchorCtr="0" anchor="t" bIns="91425" lIns="91425" rIns="91425" tIns="91425">
            <a:noAutofit/>
          </a:bodyPr>
          <a:lstStyle/>
          <a:p>
            <a:pPr indent="-228600" lvl="0" marL="457200" rtl="0">
              <a:spcBef>
                <a:spcPts val="0"/>
              </a:spcBef>
              <a:buClr>
                <a:srgbClr val="FFFFFF"/>
              </a:buClr>
              <a:buChar char="❖"/>
            </a:pPr>
            <a:r>
              <a:rPr lang="en">
                <a:solidFill>
                  <a:srgbClr val="FFFFFF"/>
                </a:solidFill>
              </a:rPr>
              <a:t>Ralph Lauren ha creado </a:t>
            </a:r>
            <a:r>
              <a:rPr lang="en">
                <a:solidFill>
                  <a:srgbClr val="FFFFFF"/>
                </a:solidFill>
                <a:hlinkClick r:id="rId6"/>
              </a:rPr>
              <a:t>Polo Tech</a:t>
            </a:r>
            <a:r>
              <a:rPr lang="en">
                <a:solidFill>
                  <a:srgbClr val="FFFFFF"/>
                </a:solidFill>
              </a:rPr>
              <a:t>, una camiseta que monitoriza, a través de una aplicación de móvil, el ritmo cardíaco, los niveles de estrés, la respiración y la alimentación del usuario</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0" name="Shape 110"/>
        <p:cNvGrpSpPr/>
        <p:nvPr/>
      </p:nvGrpSpPr>
      <p:grpSpPr>
        <a:xfrm>
          <a:off x="0" y="0"/>
          <a:ext cx="0" cy="0"/>
          <a:chOff x="0" y="0"/>
          <a:chExt cx="0" cy="0"/>
        </a:xfrm>
      </p:grpSpPr>
      <p:pic>
        <p:nvPicPr>
          <p:cNvPr descr="Los-Simpson-fueron-renovados-por-dos-temporadas-mas-2.jpg" id="111" name="Shape 111"/>
          <p:cNvPicPr preferRelativeResize="0"/>
          <p:nvPr/>
        </p:nvPicPr>
        <p:blipFill>
          <a:blip r:embed="rId3">
            <a:alphaModFix/>
          </a:blip>
          <a:stretch>
            <a:fillRect/>
          </a:stretch>
        </p:blipFill>
        <p:spPr>
          <a:xfrm>
            <a:off x="0" y="0"/>
            <a:ext cx="9144000" cy="5143499"/>
          </a:xfrm>
          <a:prstGeom prst="rect">
            <a:avLst/>
          </a:prstGeom>
          <a:noFill/>
          <a:ln>
            <a:noFill/>
          </a:ln>
        </p:spPr>
      </p:pic>
      <p:sp>
        <p:nvSpPr>
          <p:cNvPr id="112" name="Shape 112"/>
          <p:cNvSpPr txBox="1"/>
          <p:nvPr>
            <p:ph type="title"/>
          </p:nvPr>
        </p:nvSpPr>
        <p:spPr>
          <a:xfrm>
            <a:off x="623400" y="86750"/>
            <a:ext cx="8520600" cy="572700"/>
          </a:xfrm>
          <a:prstGeom prst="rect">
            <a:avLst/>
          </a:prstGeom>
          <a:ln>
            <a:noFill/>
          </a:ln>
        </p:spPr>
        <p:txBody>
          <a:bodyPr anchorCtr="0" anchor="t" bIns="91425" lIns="91425" rIns="91425" tIns="91425">
            <a:noAutofit/>
          </a:bodyPr>
          <a:lstStyle/>
          <a:p>
            <a:pPr lvl="0">
              <a:spcBef>
                <a:spcPts val="0"/>
              </a:spcBef>
              <a:buNone/>
            </a:pPr>
            <a:r>
              <a:rPr lang="en">
                <a:solidFill>
                  <a:srgbClr val="000000"/>
                </a:solidFill>
              </a:rPr>
              <a:t>Realidad Virtual vs Realidad Aumentada</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6" name="Shape 116"/>
        <p:cNvGrpSpPr/>
        <p:nvPr/>
      </p:nvGrpSpPr>
      <p:grpSpPr>
        <a:xfrm>
          <a:off x="0" y="0"/>
          <a:ext cx="0" cy="0"/>
          <a:chOff x="0" y="0"/>
          <a:chExt cx="0" cy="0"/>
        </a:xfrm>
      </p:grpSpPr>
      <p:sp>
        <p:nvSpPr>
          <p:cNvPr id="117" name="Shape 117"/>
          <p:cNvSpPr txBox="1"/>
          <p:nvPr>
            <p:ph type="title"/>
          </p:nvPr>
        </p:nvSpPr>
        <p:spPr>
          <a:xfrm>
            <a:off x="311700" y="201925"/>
            <a:ext cx="8520600" cy="572700"/>
          </a:xfrm>
          <a:prstGeom prst="rect">
            <a:avLst/>
          </a:prstGeom>
        </p:spPr>
        <p:txBody>
          <a:bodyPr anchorCtr="0" anchor="t" bIns="91425" lIns="91425" rIns="91425" tIns="91425">
            <a:noAutofit/>
          </a:bodyPr>
          <a:lstStyle/>
          <a:p>
            <a:pPr lvl="0" algn="ctr">
              <a:spcBef>
                <a:spcPts val="0"/>
              </a:spcBef>
              <a:buNone/>
            </a:pPr>
            <a:r>
              <a:rPr lang="en" sz="3600" u="sng">
                <a:solidFill>
                  <a:srgbClr val="C9DAF8"/>
                </a:solidFill>
              </a:rPr>
              <a:t>Realidad Virtual Vs Realidad Aumentada</a:t>
            </a:r>
          </a:p>
        </p:txBody>
      </p:sp>
      <p:graphicFrame>
        <p:nvGraphicFramePr>
          <p:cNvPr id="118" name="Shape 118"/>
          <p:cNvGraphicFramePr/>
          <p:nvPr/>
        </p:nvGraphicFramePr>
        <p:xfrm>
          <a:off x="136650" y="1538150"/>
          <a:ext cx="3000000" cy="3000000"/>
        </p:xfrm>
        <a:graphic>
          <a:graphicData uri="http://schemas.openxmlformats.org/drawingml/2006/table">
            <a:tbl>
              <a:tblPr>
                <a:noFill/>
                <a:tableStyleId>{10478752-3F83-43AD-AF85-8A85C779A706}</a:tableStyleId>
              </a:tblPr>
              <a:tblGrid>
                <a:gridCol w="3526550"/>
              </a:tblGrid>
              <a:tr h="588525">
                <a:tc>
                  <a:txBody>
                    <a:bodyPr>
                      <a:noAutofit/>
                    </a:bodyPr>
                    <a:lstStyle/>
                    <a:p>
                      <a:pPr lvl="0" rtl="0">
                        <a:spcBef>
                          <a:spcPts val="0"/>
                        </a:spcBef>
                        <a:buNone/>
                      </a:pPr>
                      <a:r>
                        <a:rPr b="1" lang="en" sz="2400" u="sng">
                          <a:solidFill>
                            <a:srgbClr val="FFFFFF"/>
                          </a:solidFill>
                          <a:latin typeface="Calibri"/>
                          <a:ea typeface="Calibri"/>
                          <a:cs typeface="Calibri"/>
                          <a:sym typeface="Calibri"/>
                        </a:rPr>
                        <a:t>Realidad Virtual</a:t>
                      </a: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FFFFFF">
                          <a:alpha val="0"/>
                        </a:srgbClr>
                      </a:solidFill>
                      <a:prstDash val="solid"/>
                      <a:round/>
                      <a:headEnd len="med" w="med" type="none"/>
                      <a:tailEnd len="med" w="med" type="none"/>
                    </a:lnB>
                  </a:tcPr>
                </a:tc>
              </a:tr>
              <a:tr h="2080500">
                <a:tc>
                  <a:txBody>
                    <a:bodyPr>
                      <a:noAutofit/>
                    </a:bodyPr>
                    <a:lstStyle/>
                    <a:p>
                      <a:pPr lvl="0" rtl="0">
                        <a:spcBef>
                          <a:spcPts val="0"/>
                        </a:spcBef>
                        <a:buNone/>
                      </a:pPr>
                      <a:r>
                        <a:rPr b="1" lang="en" sz="1800">
                          <a:solidFill>
                            <a:srgbClr val="FFFFFF"/>
                          </a:solidFill>
                          <a:latin typeface="Calibri"/>
                          <a:ea typeface="Calibri"/>
                          <a:cs typeface="Calibri"/>
                          <a:sym typeface="Calibri"/>
                        </a:rPr>
                        <a:t>Ejemplo: Simulador de vuelo</a:t>
                      </a:r>
                    </a:p>
                    <a:p>
                      <a:pPr lvl="0">
                        <a:spcBef>
                          <a:spcPts val="0"/>
                        </a:spcBef>
                        <a:buNone/>
                      </a:pPr>
                      <a:r>
                        <a:t/>
                      </a:r>
                      <a:endParaRPr b="1" sz="1800">
                        <a:solidFill>
                          <a:srgbClr val="FFFFFF"/>
                        </a:solidFill>
                        <a:latin typeface="Calibri"/>
                        <a:ea typeface="Calibri"/>
                        <a:cs typeface="Calibri"/>
                        <a:sym typeface="Calibri"/>
                      </a:endParaRPr>
                    </a:p>
                    <a:p>
                      <a:pPr lvl="0" rtl="0">
                        <a:spcBef>
                          <a:spcPts val="0"/>
                        </a:spcBef>
                        <a:buNone/>
                      </a:pPr>
                      <a:r>
                        <a:rPr b="1" lang="en" sz="2400" u="sng">
                          <a:solidFill>
                            <a:schemeClr val="dk1"/>
                          </a:solidFill>
                          <a:latin typeface="Calibri"/>
                          <a:ea typeface="Calibri"/>
                          <a:cs typeface="Calibri"/>
                          <a:sym typeface="Calibri"/>
                        </a:rPr>
                        <a:t>Realidad Aumentada</a:t>
                      </a:r>
                    </a:p>
                    <a:p>
                      <a:pPr lvl="0">
                        <a:spcBef>
                          <a:spcPts val="0"/>
                        </a:spcBef>
                        <a:buNone/>
                      </a:pPr>
                      <a:r>
                        <a:t/>
                      </a:r>
                      <a:endParaRPr b="1" sz="1800">
                        <a:solidFill>
                          <a:srgbClr val="FFFFFF"/>
                        </a:solidFill>
                        <a:latin typeface="Calibri"/>
                        <a:ea typeface="Calibri"/>
                        <a:cs typeface="Calibri"/>
                        <a:sym typeface="Calibri"/>
                      </a:endParaRPr>
                    </a:p>
                    <a:p>
                      <a:pPr lvl="0" rtl="0">
                        <a:spcBef>
                          <a:spcPts val="0"/>
                        </a:spcBef>
                        <a:buNone/>
                      </a:pPr>
                      <a:r>
                        <a:rPr b="1" lang="en" sz="1800">
                          <a:solidFill>
                            <a:srgbClr val="FFFFFF"/>
                          </a:solidFill>
                          <a:latin typeface="Calibri"/>
                          <a:ea typeface="Calibri"/>
                          <a:cs typeface="Calibri"/>
                          <a:sym typeface="Calibri"/>
                        </a:rPr>
                        <a:t>Ejemplo: Pokemon Go</a:t>
                      </a:r>
                    </a:p>
                    <a:p>
                      <a:pPr lvl="0" rtl="0">
                        <a:spcBef>
                          <a:spcPts val="0"/>
                        </a:spcBef>
                        <a:buNone/>
                      </a:pPr>
                      <a:r>
                        <a:t/>
                      </a:r>
                      <a:endParaRPr b="1" sz="1800">
                        <a:solidFill>
                          <a:srgbClr val="FFFFFF"/>
                        </a:solidFill>
                        <a:latin typeface="Calibri"/>
                        <a:ea typeface="Calibri"/>
                        <a:cs typeface="Calibri"/>
                        <a:sym typeface="Calibri"/>
                      </a:endParaRPr>
                    </a:p>
                  </a:txBody>
                  <a:tcPr marT="91425" marB="91425" marR="91425" marL="91425">
                    <a:lnL cap="flat" cmpd="sng" w="9525">
                      <a:solidFill>
                        <a:srgbClr val="FFFFFF">
                          <a:alpha val="0"/>
                        </a:srgbClr>
                      </a:solidFill>
                      <a:prstDash val="solid"/>
                      <a:round/>
                      <a:headEnd len="med" w="med" type="none"/>
                      <a:tailEnd len="med" w="med" type="none"/>
                    </a:lnL>
                    <a:lnR cap="flat" cmpd="sng" w="9525">
                      <a:solidFill>
                        <a:srgbClr val="FFFFFF">
                          <a:alpha val="0"/>
                        </a:srgbClr>
                      </a:solidFill>
                      <a:prstDash val="solid"/>
                      <a:round/>
                      <a:headEnd len="med" w="med" type="none"/>
                      <a:tailEnd len="med" w="med" type="none"/>
                    </a:lnR>
                    <a:lnT cap="flat" cmpd="sng" w="9525">
                      <a:solidFill>
                        <a:srgbClr val="FFFFFF">
                          <a:alpha val="0"/>
                        </a:srgbClr>
                      </a:solidFill>
                      <a:prstDash val="solid"/>
                      <a:round/>
                      <a:headEnd len="med" w="med" type="none"/>
                      <a:tailEnd len="med" w="med" type="none"/>
                    </a:lnT>
                    <a:lnB cap="flat" cmpd="sng" w="9525">
                      <a:solidFill>
                        <a:srgbClr val="FFFFFF">
                          <a:alpha val="0"/>
                        </a:srgbClr>
                      </a:solidFill>
                      <a:prstDash val="solid"/>
                      <a:round/>
                      <a:headEnd len="med" w="med" type="none"/>
                      <a:tailEnd len="med" w="med" type="none"/>
                    </a:lnB>
                  </a:tcPr>
                </a:tc>
              </a:tr>
            </a:tbl>
          </a:graphicData>
        </a:graphic>
      </p:graphicFrame>
      <p:sp>
        <p:nvSpPr>
          <p:cNvPr id="119" name="Shape 119"/>
          <p:cNvSpPr txBox="1"/>
          <p:nvPr/>
        </p:nvSpPr>
        <p:spPr>
          <a:xfrm>
            <a:off x="-1049175" y="5143500"/>
            <a:ext cx="3969900" cy="810900"/>
          </a:xfrm>
          <a:prstGeom prst="rect">
            <a:avLst/>
          </a:prstGeom>
          <a:noFill/>
          <a:ln>
            <a:noFill/>
          </a:ln>
        </p:spPr>
        <p:txBody>
          <a:bodyPr anchorCtr="0" anchor="ctr" bIns="91425" lIns="91425" rIns="91425" tIns="91425">
            <a:noAutofit/>
          </a:bodyPr>
          <a:lstStyle/>
          <a:p>
            <a:pPr lvl="0" rtl="0" algn="ctr">
              <a:spcBef>
                <a:spcPts val="0"/>
              </a:spcBef>
              <a:buNone/>
            </a:pPr>
            <a:r>
              <a:rPr b="1" lang="en" sz="2400" u="sng">
                <a:solidFill>
                  <a:schemeClr val="dk1"/>
                </a:solidFill>
              </a:rPr>
              <a:t>Realidad Aumentada</a:t>
            </a:r>
          </a:p>
        </p:txBody>
      </p:sp>
      <p:pic>
        <p:nvPicPr>
          <p:cNvPr descr="14551988812588.gif" id="120" name="Shape 120"/>
          <p:cNvPicPr preferRelativeResize="0"/>
          <p:nvPr/>
        </p:nvPicPr>
        <p:blipFill>
          <a:blip r:embed="rId3">
            <a:alphaModFix/>
          </a:blip>
          <a:stretch>
            <a:fillRect/>
          </a:stretch>
        </p:blipFill>
        <p:spPr>
          <a:xfrm>
            <a:off x="3663200" y="1102749"/>
            <a:ext cx="5220299" cy="3539857"/>
          </a:xfrm>
          <a:prstGeom prst="rect">
            <a:avLst/>
          </a:prstGeom>
          <a:noFill/>
          <a:ln cap="flat" cmpd="sng" w="9525">
            <a:solidFill>
              <a:srgbClr val="000000"/>
            </a:solidFill>
            <a:prstDash val="solid"/>
            <a:round/>
            <a:headEnd len="med" w="med" type="none"/>
            <a:tailEnd len="med" w="med" type="none"/>
          </a:ln>
        </p:spPr>
      </p:pic>
      <p:sp>
        <p:nvSpPr>
          <p:cNvPr id="121" name="Shape 121"/>
          <p:cNvSpPr txBox="1"/>
          <p:nvPr/>
        </p:nvSpPr>
        <p:spPr>
          <a:xfrm>
            <a:off x="-1049175" y="5356500"/>
            <a:ext cx="6678900" cy="1556700"/>
          </a:xfrm>
          <a:prstGeom prst="rect">
            <a:avLst/>
          </a:prstGeom>
          <a:noFill/>
          <a:ln>
            <a:noFill/>
          </a:ln>
        </p:spPr>
        <p:txBody>
          <a:bodyPr anchorCtr="0" anchor="ctr" bIns="91425" lIns="91425" rIns="91425" tIns="91425">
            <a:noAutofit/>
          </a:bodyPr>
          <a:lstStyle/>
          <a:p>
            <a:pPr indent="-342900" lvl="0" marL="457200" rtl="0">
              <a:spcBef>
                <a:spcPts val="0"/>
              </a:spcBef>
              <a:buClr>
                <a:schemeClr val="dk1"/>
              </a:buClr>
              <a:buChar char="●"/>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5" name="Shape 125"/>
        <p:cNvGrpSpPr/>
        <p:nvPr/>
      </p:nvGrpSpPr>
      <p:grpSpPr>
        <a:xfrm>
          <a:off x="0" y="0"/>
          <a:ext cx="0" cy="0"/>
          <a:chOff x="0" y="0"/>
          <a:chExt cx="0" cy="0"/>
        </a:xfrm>
      </p:grpSpPr>
      <p:sp>
        <p:nvSpPr>
          <p:cNvPr id="126" name="Shape 12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u="sng"/>
              <a:t>Realidad Virtual</a:t>
            </a:r>
          </a:p>
        </p:txBody>
      </p:sp>
      <p:sp>
        <p:nvSpPr>
          <p:cNvPr id="127" name="Shape 127"/>
          <p:cNvSpPr txBox="1"/>
          <p:nvPr>
            <p:ph idx="1" type="body"/>
          </p:nvPr>
        </p:nvSpPr>
        <p:spPr>
          <a:xfrm>
            <a:off x="153075" y="1220100"/>
            <a:ext cx="8520600" cy="3923400"/>
          </a:xfrm>
          <a:prstGeom prst="rect">
            <a:avLst/>
          </a:prstGeom>
        </p:spPr>
        <p:txBody>
          <a:bodyPr anchorCtr="0" anchor="t" bIns="91425" lIns="91425" rIns="91425" tIns="91425">
            <a:noAutofit/>
          </a:bodyPr>
          <a:lstStyle/>
          <a:p>
            <a:pPr indent="-381000" lvl="0" marL="457200" rtl="0">
              <a:spcBef>
                <a:spcPts val="0"/>
              </a:spcBef>
              <a:buClr>
                <a:srgbClr val="FFFFFF"/>
              </a:buClr>
              <a:buSzPct val="100000"/>
              <a:buFont typeface="Calibri"/>
              <a:buChar char="❖"/>
            </a:pPr>
            <a:r>
              <a:rPr lang="en" sz="2400">
                <a:solidFill>
                  <a:srgbClr val="FFFFFF"/>
                </a:solidFill>
                <a:latin typeface="Calibri"/>
                <a:ea typeface="Calibri"/>
                <a:cs typeface="Calibri"/>
                <a:sym typeface="Calibri"/>
              </a:rPr>
              <a:t>Es un entorno generado mediante tecnología informática, que crea en el usuario la sensación de estar inmerso en él. </a:t>
            </a:r>
          </a:p>
          <a:p>
            <a:pPr indent="-381000" lvl="0" marL="457200" rtl="0">
              <a:spcBef>
                <a:spcPts val="0"/>
              </a:spcBef>
              <a:buClr>
                <a:srgbClr val="FFFFFF"/>
              </a:buClr>
              <a:buSzPct val="100000"/>
              <a:buFont typeface="Calibri"/>
              <a:buChar char="❖"/>
            </a:pPr>
            <a:r>
              <a:rPr lang="en" sz="2400" u="sng">
                <a:solidFill>
                  <a:srgbClr val="FFFFFF"/>
                </a:solidFill>
                <a:latin typeface="Calibri"/>
                <a:ea typeface="Calibri"/>
                <a:cs typeface="Calibri"/>
                <a:sym typeface="Calibri"/>
              </a:rPr>
              <a:t>Elementos básicos</a:t>
            </a:r>
            <a:r>
              <a:rPr lang="en" sz="2400">
                <a:solidFill>
                  <a:srgbClr val="FFFFFF"/>
                </a:solidFill>
                <a:latin typeface="Calibri"/>
                <a:ea typeface="Calibri"/>
                <a:cs typeface="Calibri"/>
                <a:sym typeface="Calibri"/>
              </a:rPr>
              <a:t>: </a:t>
            </a:r>
          </a:p>
          <a:p>
            <a:pPr indent="-381000" lvl="0" marL="914400" rtl="0">
              <a:spcBef>
                <a:spcPts val="0"/>
              </a:spcBef>
              <a:buClr>
                <a:srgbClr val="FFFFFF"/>
              </a:buClr>
              <a:buSzPct val="100000"/>
              <a:buFont typeface="Calibri"/>
              <a:buChar char="★"/>
            </a:pPr>
            <a:r>
              <a:rPr lang="en" sz="2400">
                <a:solidFill>
                  <a:srgbClr val="FFFFFF"/>
                </a:solidFill>
                <a:latin typeface="Calibri"/>
                <a:ea typeface="Calibri"/>
                <a:cs typeface="Calibri"/>
                <a:sym typeface="Calibri"/>
              </a:rPr>
              <a:t>Simulación Interactiva.</a:t>
            </a:r>
          </a:p>
          <a:p>
            <a:pPr indent="-381000" lvl="0" marL="914400" rtl="0">
              <a:spcBef>
                <a:spcPts val="0"/>
              </a:spcBef>
              <a:buClr>
                <a:srgbClr val="FFFFFF"/>
              </a:buClr>
              <a:buSzPct val="100000"/>
              <a:buFont typeface="Calibri"/>
              <a:buChar char="★"/>
            </a:pPr>
            <a:r>
              <a:rPr lang="en" sz="2400">
                <a:solidFill>
                  <a:srgbClr val="FFFFFF"/>
                </a:solidFill>
                <a:latin typeface="Calibri"/>
                <a:ea typeface="Calibri"/>
                <a:cs typeface="Calibri"/>
                <a:sym typeface="Calibri"/>
              </a:rPr>
              <a:t>Interacción Implícita.</a:t>
            </a:r>
          </a:p>
          <a:p>
            <a:pPr indent="-381000" lvl="0" marL="914400" rtl="0">
              <a:spcBef>
                <a:spcPts val="0"/>
              </a:spcBef>
              <a:buClr>
                <a:srgbClr val="FFFFFF"/>
              </a:buClr>
              <a:buSzPct val="100000"/>
              <a:buFont typeface="Calibri"/>
              <a:buChar char="★"/>
            </a:pPr>
            <a:r>
              <a:rPr lang="en" sz="2400">
                <a:solidFill>
                  <a:srgbClr val="FFFFFF"/>
                </a:solidFill>
                <a:latin typeface="Calibri"/>
                <a:ea typeface="Calibri"/>
                <a:cs typeface="Calibri"/>
                <a:sym typeface="Calibri"/>
              </a:rPr>
              <a:t>Inmersión Sensorial. </a:t>
            </a:r>
          </a:p>
          <a:p>
            <a:pPr lvl="0">
              <a:spcBef>
                <a:spcPts val="0"/>
              </a:spcBef>
              <a:buNone/>
            </a:pPr>
            <a:r>
              <a:t/>
            </a:r>
            <a:endParaRPr>
              <a:latin typeface="Calibri"/>
              <a:ea typeface="Calibri"/>
              <a:cs typeface="Calibri"/>
              <a:sym typeface="Calibri"/>
            </a:endParaRPr>
          </a:p>
          <a:p>
            <a:pPr lvl="0">
              <a:spcBef>
                <a:spcPts val="0"/>
              </a:spcBef>
              <a:buNone/>
            </a:pPr>
            <a:r>
              <a:t/>
            </a:r>
            <a:endParaRPr>
              <a:latin typeface="Calibri"/>
              <a:ea typeface="Calibri"/>
              <a:cs typeface="Calibri"/>
              <a:sym typeface="Calibri"/>
            </a:endParaRPr>
          </a:p>
        </p:txBody>
      </p:sp>
      <p:pic>
        <p:nvPicPr>
          <p:cNvPr descr="450_1000.jpg" id="128" name="Shape 128"/>
          <p:cNvPicPr preferRelativeResize="0"/>
          <p:nvPr/>
        </p:nvPicPr>
        <p:blipFill>
          <a:blip r:embed="rId3">
            <a:alphaModFix/>
          </a:blip>
          <a:stretch>
            <a:fillRect/>
          </a:stretch>
        </p:blipFill>
        <p:spPr>
          <a:xfrm>
            <a:off x="4234350" y="2211162"/>
            <a:ext cx="4286250" cy="2619375"/>
          </a:xfrm>
          <a:prstGeom prst="rect">
            <a:avLst/>
          </a:prstGeom>
          <a:noFill/>
          <a:ln cap="flat" cmpd="sng" w="9525">
            <a:solidFill>
              <a:srgbClr val="FFFFFF"/>
            </a:solidFill>
            <a:prstDash val="solid"/>
            <a:round/>
            <a:headEnd len="med" w="med" type="none"/>
            <a:tailEnd len="med" w="med" type="none"/>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